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68" r:id="rId5"/>
    <p:sldId id="336" r:id="rId6"/>
    <p:sldId id="261" r:id="rId7"/>
    <p:sldId id="351" r:id="rId8"/>
    <p:sldId id="335" r:id="rId9"/>
    <p:sldId id="352" r:id="rId10"/>
    <p:sldId id="353" r:id="rId11"/>
    <p:sldId id="321" r:id="rId12"/>
    <p:sldId id="341" r:id="rId13"/>
    <p:sldId id="333" r:id="rId14"/>
    <p:sldId id="318" r:id="rId15"/>
    <p:sldId id="342" r:id="rId16"/>
    <p:sldId id="343" r:id="rId17"/>
    <p:sldId id="345" r:id="rId18"/>
    <p:sldId id="346" r:id="rId19"/>
    <p:sldId id="347" r:id="rId20"/>
    <p:sldId id="349" r:id="rId21"/>
    <p:sldId id="350" r:id="rId22"/>
    <p:sldId id="310" r:id="rId23"/>
    <p:sldId id="33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E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87" autoAdjust="0"/>
    <p:restoredTop sz="94667" autoAdjust="0"/>
  </p:normalViewPr>
  <p:slideViewPr>
    <p:cSldViewPr snapToGrid="0">
      <p:cViewPr varScale="1">
        <p:scale>
          <a:sx n="150" d="100"/>
          <a:sy n="150" d="100"/>
        </p:scale>
        <p:origin x="1308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962F03-D7DC-CB6C-79F9-6EDB31BEAE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D0420-EBB5-D564-54DE-341AD5F02B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D50C4-F1A5-A448-9E63-11D939CA9B7B}" type="datetimeFigureOut">
              <a:rPr lang="en-US" smtClean="0"/>
              <a:t>3/5/2025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F5A34-0F73-44B8-F88C-ACF0104FF4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C5854-4E8A-EB36-303D-1E97CBF232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60AD6-267C-A84D-8EB9-DEB2595DCF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130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818D7-DF4E-4C59-9BBA-548250DAC33A}" type="datetimeFigureOut">
              <a:rPr lang="en-US" smtClean="0"/>
              <a:t>3/5/2025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00A82-9926-4DBA-8BA5-A22EEB8ACF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34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282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3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60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02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2E6E8-B3A1-2008-5E9F-B9780EEF3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45963-8D72-8758-5A5A-87CA1D0D5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7C726-227F-F02B-ED38-48C9CD625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B1C5-F589-96C1-ED4F-12B1EB3F7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3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9D6DD-16D6-8F4F-7205-3C079B008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19EF60-4621-0198-C9E8-EE7594D93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312EE4-51DD-838F-20F9-4F2DAEF50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3926B-28D8-49A6-1335-B757841BC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940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A4B67-32C7-AB9D-0C22-D331B5634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B4598-C151-FD33-CCFB-6BADBFDA8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797649-501A-862D-3C96-A8097E5F8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3D2AA-DE91-59C8-4178-FFDBDE9D8C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47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9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7E92D-CA2B-D597-EEF4-BA28A99FF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5CE39-7264-1464-B151-291C1F35D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77EA0B-651C-A9E3-13EC-109F5FC55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9AAA7-3E1E-9D67-385E-932FA6B56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000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195471-80E6-2173-AB78-E4AE69292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563663" y="856093"/>
            <a:ext cx="9064674" cy="5145815"/>
            <a:chOff x="1400539" y="700853"/>
            <a:chExt cx="9699638" cy="55062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183DD5A-FAA9-3AB5-A277-0BD8F58B7AC9}"/>
                </a:ext>
              </a:extLst>
            </p:cNvPr>
            <p:cNvSpPr/>
            <p:nvPr userDrawn="1"/>
          </p:nvSpPr>
          <p:spPr>
            <a:xfrm>
              <a:off x="1400539" y="700853"/>
              <a:ext cx="5506270" cy="550627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22BF3AA-2377-DDB1-A0FA-B1CEAEC0FCE9}"/>
                </a:ext>
              </a:extLst>
            </p:cNvPr>
            <p:cNvSpPr/>
            <p:nvPr userDrawn="1"/>
          </p:nvSpPr>
          <p:spPr>
            <a:xfrm>
              <a:off x="5593907" y="700853"/>
              <a:ext cx="5506270" cy="550627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324873-CBF5-A3C4-2FED-7A74AB030421}"/>
                </a:ext>
              </a:extLst>
            </p:cNvPr>
            <p:cNvSpPr/>
            <p:nvPr userDrawn="1"/>
          </p:nvSpPr>
          <p:spPr>
            <a:xfrm>
              <a:off x="5593907" y="1672186"/>
              <a:ext cx="1312902" cy="3563605"/>
            </a:xfrm>
            <a:custGeom>
              <a:avLst/>
              <a:gdLst>
                <a:gd name="connsiteX0" fmla="*/ 656451 w 1312902"/>
                <a:gd name="connsiteY0" fmla="*/ 0 h 3563605"/>
                <a:gd name="connsiteX1" fmla="*/ 684220 w 1312902"/>
                <a:gd name="connsiteY1" fmla="*/ 30553 h 3563605"/>
                <a:gd name="connsiteX2" fmla="*/ 1312902 w 1312902"/>
                <a:gd name="connsiteY2" fmla="*/ 1781802 h 3563605"/>
                <a:gd name="connsiteX3" fmla="*/ 684220 w 1312902"/>
                <a:gd name="connsiteY3" fmla="*/ 3533052 h 3563605"/>
                <a:gd name="connsiteX4" fmla="*/ 656451 w 1312902"/>
                <a:gd name="connsiteY4" fmla="*/ 3563605 h 3563605"/>
                <a:gd name="connsiteX5" fmla="*/ 628683 w 1312902"/>
                <a:gd name="connsiteY5" fmla="*/ 3533052 h 3563605"/>
                <a:gd name="connsiteX6" fmla="*/ 0 w 1312902"/>
                <a:gd name="connsiteY6" fmla="*/ 1781802 h 3563605"/>
                <a:gd name="connsiteX7" fmla="*/ 628683 w 1312902"/>
                <a:gd name="connsiteY7" fmla="*/ 30553 h 356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02" h="3563605">
                  <a:moveTo>
                    <a:pt x="656451" y="0"/>
                  </a:moveTo>
                  <a:lnTo>
                    <a:pt x="684220" y="30553"/>
                  </a:lnTo>
                  <a:cubicBezTo>
                    <a:pt x="1076971" y="506457"/>
                    <a:pt x="1312902" y="1116577"/>
                    <a:pt x="1312902" y="1781802"/>
                  </a:cubicBezTo>
                  <a:cubicBezTo>
                    <a:pt x="1312902" y="2447027"/>
                    <a:pt x="1076971" y="3057147"/>
                    <a:pt x="684220" y="3533052"/>
                  </a:cubicBezTo>
                  <a:lnTo>
                    <a:pt x="656451" y="3563605"/>
                  </a:lnTo>
                  <a:lnTo>
                    <a:pt x="628683" y="3533052"/>
                  </a:lnTo>
                  <a:cubicBezTo>
                    <a:pt x="235932" y="3057147"/>
                    <a:pt x="0" y="2447027"/>
                    <a:pt x="0" y="1781802"/>
                  </a:cubicBezTo>
                  <a:cubicBezTo>
                    <a:pt x="0" y="1116577"/>
                    <a:pt x="235932" y="506457"/>
                    <a:pt x="628683" y="3055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799" y="685799"/>
            <a:ext cx="10058397" cy="4572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7500" b="1" cap="none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51DDB-9673-3EB3-5A4C-FC9A8E5EB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30496" y="760864"/>
            <a:ext cx="602728" cy="596004"/>
            <a:chOff x="11118823" y="513726"/>
            <a:chExt cx="602728" cy="59600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C1B833-D0D3-F240-EFE9-6CA718F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7E45EA-B5EA-7651-5C44-B45F5739233C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C7A966-3CEC-757D-106F-9E4061AA3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5B6928-C16A-14F7-594D-C117C2FFA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5"/>
            <a:ext cx="10058400" cy="1280160"/>
          </a:xfrm>
        </p:spPr>
        <p:txBody>
          <a:bodyPr lIns="0" tIns="0" rIns="0" bIns="9144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FDB2F69B-2054-2B19-B5CA-CB02C02F9006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85800" y="2103438"/>
            <a:ext cx="10820400" cy="37020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CD5D5A-0193-F076-B3BC-8B80744EFDC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4FF8D-2D04-5E87-990C-B171F1B47A9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374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FB062180-6901-78B5-8F7B-76665DF86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74761" y="-551669"/>
            <a:ext cx="4042479" cy="5145816"/>
          </a:xfrm>
          <a:custGeom>
            <a:avLst/>
            <a:gdLst>
              <a:gd name="connsiteX0" fmla="*/ 0 w 4042479"/>
              <a:gd name="connsiteY0" fmla="*/ 4683197 h 5145816"/>
              <a:gd name="connsiteX1" fmla="*/ 0 w 4042479"/>
              <a:gd name="connsiteY1" fmla="*/ 462619 h 5145816"/>
              <a:gd name="connsiteX2" fmla="*/ 31034 w 4042479"/>
              <a:gd name="connsiteY2" fmla="*/ 439413 h 5145816"/>
              <a:gd name="connsiteX3" fmla="*/ 1469571 w 4042479"/>
              <a:gd name="connsiteY3" fmla="*/ 0 h 5145816"/>
              <a:gd name="connsiteX4" fmla="*/ 4042479 w 4042479"/>
              <a:gd name="connsiteY4" fmla="*/ 2572908 h 5145816"/>
              <a:gd name="connsiteX5" fmla="*/ 1469571 w 4042479"/>
              <a:gd name="connsiteY5" fmla="*/ 5145816 h 5145816"/>
              <a:gd name="connsiteX6" fmla="*/ 31034 w 4042479"/>
              <a:gd name="connsiteY6" fmla="*/ 4706404 h 514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2479" h="5145816">
                <a:moveTo>
                  <a:pt x="0" y="4683197"/>
                </a:moveTo>
                <a:lnTo>
                  <a:pt x="0" y="462619"/>
                </a:lnTo>
                <a:lnTo>
                  <a:pt x="31034" y="439413"/>
                </a:lnTo>
                <a:cubicBezTo>
                  <a:pt x="441673" y="161990"/>
                  <a:pt x="936704" y="0"/>
                  <a:pt x="1469571" y="0"/>
                </a:cubicBezTo>
                <a:cubicBezTo>
                  <a:pt x="2890549" y="0"/>
                  <a:pt x="4042479" y="1151930"/>
                  <a:pt x="4042479" y="2572908"/>
                </a:cubicBezTo>
                <a:cubicBezTo>
                  <a:pt x="4042479" y="3993886"/>
                  <a:pt x="2890549" y="5145816"/>
                  <a:pt x="1469571" y="5145816"/>
                </a:cubicBezTo>
                <a:cubicBezTo>
                  <a:pt x="936704" y="5145816"/>
                  <a:pt x="441672" y="4983826"/>
                  <a:pt x="31034" y="470640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E5909B6-3BD3-89A6-C532-2485920A2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74762" y="2263853"/>
            <a:ext cx="4042477" cy="5145816"/>
          </a:xfrm>
          <a:custGeom>
            <a:avLst/>
            <a:gdLst>
              <a:gd name="connsiteX0" fmla="*/ 0 w 4042477"/>
              <a:gd name="connsiteY0" fmla="*/ 2572908 h 5145816"/>
              <a:gd name="connsiteX1" fmla="*/ 2572908 w 4042477"/>
              <a:gd name="connsiteY1" fmla="*/ 0 h 5145816"/>
              <a:gd name="connsiteX2" fmla="*/ 4011446 w 4042477"/>
              <a:gd name="connsiteY2" fmla="*/ 439412 h 5145816"/>
              <a:gd name="connsiteX3" fmla="*/ 4042477 w 4042477"/>
              <a:gd name="connsiteY3" fmla="*/ 462617 h 5145816"/>
              <a:gd name="connsiteX4" fmla="*/ 4042477 w 4042477"/>
              <a:gd name="connsiteY4" fmla="*/ 4683199 h 5145816"/>
              <a:gd name="connsiteX5" fmla="*/ 4011445 w 4042477"/>
              <a:gd name="connsiteY5" fmla="*/ 4706404 h 5145816"/>
              <a:gd name="connsiteX6" fmla="*/ 2572908 w 4042477"/>
              <a:gd name="connsiteY6" fmla="*/ 5145816 h 5145816"/>
              <a:gd name="connsiteX7" fmla="*/ 0 w 4042477"/>
              <a:gd name="connsiteY7" fmla="*/ 2572908 h 514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2477" h="5145816">
                <a:moveTo>
                  <a:pt x="0" y="2572908"/>
                </a:moveTo>
                <a:cubicBezTo>
                  <a:pt x="0" y="1151930"/>
                  <a:pt x="1151930" y="0"/>
                  <a:pt x="2572908" y="0"/>
                </a:cubicBezTo>
                <a:cubicBezTo>
                  <a:pt x="3105775" y="0"/>
                  <a:pt x="3600807" y="161990"/>
                  <a:pt x="4011446" y="439412"/>
                </a:cubicBezTo>
                <a:lnTo>
                  <a:pt x="4042477" y="462617"/>
                </a:lnTo>
                <a:lnTo>
                  <a:pt x="4042477" y="4683199"/>
                </a:lnTo>
                <a:lnTo>
                  <a:pt x="4011445" y="4706404"/>
                </a:lnTo>
                <a:cubicBezTo>
                  <a:pt x="3600806" y="4983826"/>
                  <a:pt x="3105775" y="5145816"/>
                  <a:pt x="2572908" y="5145816"/>
                </a:cubicBezTo>
                <a:cubicBezTo>
                  <a:pt x="1151930" y="5145816"/>
                  <a:pt x="0" y="3993886"/>
                  <a:pt x="0" y="257290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1324873-CBF5-A3C4-2FED-7A74AB030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482522" y="1763840"/>
            <a:ext cx="1226956" cy="3330322"/>
          </a:xfrm>
          <a:custGeom>
            <a:avLst/>
            <a:gdLst>
              <a:gd name="connsiteX0" fmla="*/ 656451 w 1312902"/>
              <a:gd name="connsiteY0" fmla="*/ 0 h 3563605"/>
              <a:gd name="connsiteX1" fmla="*/ 684220 w 1312902"/>
              <a:gd name="connsiteY1" fmla="*/ 30553 h 3563605"/>
              <a:gd name="connsiteX2" fmla="*/ 1312902 w 1312902"/>
              <a:gd name="connsiteY2" fmla="*/ 1781802 h 3563605"/>
              <a:gd name="connsiteX3" fmla="*/ 684220 w 1312902"/>
              <a:gd name="connsiteY3" fmla="*/ 3533052 h 3563605"/>
              <a:gd name="connsiteX4" fmla="*/ 656451 w 1312902"/>
              <a:gd name="connsiteY4" fmla="*/ 3563605 h 3563605"/>
              <a:gd name="connsiteX5" fmla="*/ 628683 w 1312902"/>
              <a:gd name="connsiteY5" fmla="*/ 3533052 h 3563605"/>
              <a:gd name="connsiteX6" fmla="*/ 0 w 1312902"/>
              <a:gd name="connsiteY6" fmla="*/ 1781802 h 3563605"/>
              <a:gd name="connsiteX7" fmla="*/ 628683 w 1312902"/>
              <a:gd name="connsiteY7" fmla="*/ 30553 h 356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12902" h="3563605">
                <a:moveTo>
                  <a:pt x="656451" y="0"/>
                </a:moveTo>
                <a:lnTo>
                  <a:pt x="684220" y="30553"/>
                </a:lnTo>
                <a:cubicBezTo>
                  <a:pt x="1076971" y="506457"/>
                  <a:pt x="1312902" y="1116577"/>
                  <a:pt x="1312902" y="1781802"/>
                </a:cubicBezTo>
                <a:cubicBezTo>
                  <a:pt x="1312902" y="2447027"/>
                  <a:pt x="1076971" y="3057147"/>
                  <a:pt x="684220" y="3533052"/>
                </a:cubicBezTo>
                <a:lnTo>
                  <a:pt x="656451" y="3563605"/>
                </a:lnTo>
                <a:lnTo>
                  <a:pt x="628683" y="3533052"/>
                </a:lnTo>
                <a:cubicBezTo>
                  <a:pt x="235932" y="3057147"/>
                  <a:pt x="0" y="2447027"/>
                  <a:pt x="0" y="1781802"/>
                </a:cubicBezTo>
                <a:cubicBezTo>
                  <a:pt x="0" y="1116577"/>
                  <a:pt x="235932" y="506457"/>
                  <a:pt x="628683" y="30553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51DDB-9673-3EB3-5A4C-FC9A8E5EB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30496" y="760864"/>
            <a:ext cx="602728" cy="596004"/>
            <a:chOff x="11118823" y="513726"/>
            <a:chExt cx="602728" cy="59600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C1B833-D0D3-F240-EFE9-6CA718F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7E45EA-B5EA-7651-5C44-B45F5739233C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C7A966-3CEC-757D-106F-9E4061AA3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5B6928-C16A-14F7-594D-C117C2FFA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24273D7-57D0-754C-B3BD-00D85865C8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3091" y="3427812"/>
            <a:ext cx="5143494" cy="3430188"/>
          </a:xfrm>
          <a:custGeom>
            <a:avLst/>
            <a:gdLst>
              <a:gd name="connsiteX0" fmla="*/ 922627 w 5143494"/>
              <a:gd name="connsiteY0" fmla="*/ 0 h 3430188"/>
              <a:gd name="connsiteX1" fmla="*/ 955285 w 5143494"/>
              <a:gd name="connsiteY1" fmla="*/ 29682 h 3430188"/>
              <a:gd name="connsiteX2" fmla="*/ 2591894 w 5143494"/>
              <a:gd name="connsiteY2" fmla="*/ 617209 h 3430188"/>
              <a:gd name="connsiteX3" fmla="*/ 4228502 w 5143494"/>
              <a:gd name="connsiteY3" fmla="*/ 29682 h 3430188"/>
              <a:gd name="connsiteX4" fmla="*/ 4240798 w 5143494"/>
              <a:gd name="connsiteY4" fmla="*/ 18506 h 3430188"/>
              <a:gd name="connsiteX5" fmla="*/ 4390247 w 5143494"/>
              <a:gd name="connsiteY5" fmla="*/ 157278 h 3430188"/>
              <a:gd name="connsiteX6" fmla="*/ 5143494 w 5143494"/>
              <a:gd name="connsiteY6" fmla="*/ 2015180 h 3430188"/>
              <a:gd name="connsiteX7" fmla="*/ 4833098 w 5143494"/>
              <a:gd name="connsiteY7" fmla="*/ 3267589 h 3430188"/>
              <a:gd name="connsiteX8" fmla="*/ 4736412 w 5143494"/>
              <a:gd name="connsiteY8" fmla="*/ 3430188 h 3430188"/>
              <a:gd name="connsiteX9" fmla="*/ 407083 w 5143494"/>
              <a:gd name="connsiteY9" fmla="*/ 3430188 h 3430188"/>
              <a:gd name="connsiteX10" fmla="*/ 310396 w 5143494"/>
              <a:gd name="connsiteY10" fmla="*/ 3267589 h 3430188"/>
              <a:gd name="connsiteX11" fmla="*/ 0 w 5143494"/>
              <a:gd name="connsiteY11" fmla="*/ 2015180 h 3430188"/>
              <a:gd name="connsiteX12" fmla="*/ 753247 w 5143494"/>
              <a:gd name="connsiteY12" fmla="*/ 157278 h 343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43494" h="3430188">
                <a:moveTo>
                  <a:pt x="922627" y="0"/>
                </a:moveTo>
                <a:lnTo>
                  <a:pt x="955285" y="29682"/>
                </a:lnTo>
                <a:cubicBezTo>
                  <a:pt x="1400036" y="396722"/>
                  <a:pt x="1970216" y="617209"/>
                  <a:pt x="2591894" y="617209"/>
                </a:cubicBezTo>
                <a:cubicBezTo>
                  <a:pt x="3213572" y="617209"/>
                  <a:pt x="3783752" y="396722"/>
                  <a:pt x="4228502" y="29682"/>
                </a:cubicBezTo>
                <a:lnTo>
                  <a:pt x="4240798" y="18506"/>
                </a:lnTo>
                <a:lnTo>
                  <a:pt x="4390247" y="157278"/>
                </a:lnTo>
                <a:cubicBezTo>
                  <a:pt x="4855642" y="632756"/>
                  <a:pt x="5143494" y="1289624"/>
                  <a:pt x="5143494" y="2015180"/>
                </a:cubicBezTo>
                <a:cubicBezTo>
                  <a:pt x="5143494" y="2468653"/>
                  <a:pt x="5031052" y="2895294"/>
                  <a:pt x="4833098" y="3267589"/>
                </a:cubicBezTo>
                <a:lnTo>
                  <a:pt x="4736412" y="3430188"/>
                </a:lnTo>
                <a:lnTo>
                  <a:pt x="407083" y="3430188"/>
                </a:lnTo>
                <a:lnTo>
                  <a:pt x="310396" y="3267589"/>
                </a:lnTo>
                <a:cubicBezTo>
                  <a:pt x="112443" y="2895294"/>
                  <a:pt x="0" y="2468653"/>
                  <a:pt x="0" y="2015180"/>
                </a:cubicBezTo>
                <a:cubicBezTo>
                  <a:pt x="0" y="1289624"/>
                  <a:pt x="287853" y="632756"/>
                  <a:pt x="753247" y="157278"/>
                </a:cubicBezTo>
                <a:close/>
              </a:path>
            </a:pathLst>
          </a:custGeom>
          <a:noFill/>
        </p:spPr>
        <p:txBody>
          <a:bodyPr wrap="square" tIns="9144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799" y="685798"/>
            <a:ext cx="10058400" cy="326644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7500" b="1" cap="none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84867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6">
            <a:extLst>
              <a:ext uri="{FF2B5EF4-FFF2-40B4-BE49-F238E27FC236}">
                <a16:creationId xmlns:a16="http://schemas.microsoft.com/office/drawing/2014/main" id="{BB199B51-3DFF-3DF2-E402-55A5DA84946E}"/>
              </a:ext>
            </a:extLst>
          </p:cNvPr>
          <p:cNvSpPr/>
          <p:nvPr userDrawn="1"/>
        </p:nvSpPr>
        <p:spPr>
          <a:xfrm>
            <a:off x="7010400" y="0"/>
            <a:ext cx="5175265" cy="6859269"/>
          </a:xfrm>
          <a:custGeom>
            <a:avLst/>
            <a:gdLst>
              <a:gd name="connsiteX0" fmla="*/ 0 w 5175265"/>
              <a:gd name="connsiteY0" fmla="*/ 0 h 6859269"/>
              <a:gd name="connsiteX1" fmla="*/ 0 w 5175265"/>
              <a:gd name="connsiteY1" fmla="*/ 6407150 h 6859269"/>
              <a:gd name="connsiteX2" fmla="*/ 4494943 w 5175265"/>
              <a:gd name="connsiteY2" fmla="*/ 6407150 h 6859269"/>
              <a:gd name="connsiteX3" fmla="*/ 4505078 w 5175265"/>
              <a:gd name="connsiteY3" fmla="*/ 6417310 h 6859269"/>
              <a:gd name="connsiteX4" fmla="*/ 4494943 w 5175265"/>
              <a:gd name="connsiteY4" fmla="*/ 6427470 h 6859269"/>
              <a:gd name="connsiteX5" fmla="*/ 0 w 5175265"/>
              <a:gd name="connsiteY5" fmla="*/ 6427470 h 6859269"/>
              <a:gd name="connsiteX6" fmla="*/ 0 w 5175265"/>
              <a:gd name="connsiteY6" fmla="*/ 6859270 h 6859269"/>
              <a:gd name="connsiteX7" fmla="*/ 5175266 w 5175265"/>
              <a:gd name="connsiteY7" fmla="*/ 6859270 h 6859269"/>
              <a:gd name="connsiteX8" fmla="*/ 5175266 w 5175265"/>
              <a:gd name="connsiteY8" fmla="*/ 0 h 6859269"/>
              <a:gd name="connsiteX9" fmla="*/ 0 w 5175265"/>
              <a:gd name="connsiteY9" fmla="*/ 0 h 6859269"/>
              <a:gd name="connsiteX10" fmla="*/ 4491143 w 5175265"/>
              <a:gd name="connsiteY10" fmla="*/ 1362710 h 6859269"/>
              <a:gd name="connsiteX11" fmla="*/ 4364453 w 5175265"/>
              <a:gd name="connsiteY11" fmla="*/ 1362710 h 6859269"/>
              <a:gd name="connsiteX12" fmla="*/ 4364453 w 5175265"/>
              <a:gd name="connsiteY12" fmla="*/ 895350 h 6859269"/>
              <a:gd name="connsiteX13" fmla="*/ 3826023 w 5175265"/>
              <a:gd name="connsiteY13" fmla="*/ 1435100 h 6859269"/>
              <a:gd name="connsiteX14" fmla="*/ 3736073 w 5175265"/>
              <a:gd name="connsiteY14" fmla="*/ 1344930 h 6859269"/>
              <a:gd name="connsiteX15" fmla="*/ 4261835 w 5175265"/>
              <a:gd name="connsiteY15" fmla="*/ 817880 h 6859269"/>
              <a:gd name="connsiteX16" fmla="*/ 3807019 w 5175265"/>
              <a:gd name="connsiteY16" fmla="*/ 817880 h 6859269"/>
              <a:gd name="connsiteX17" fmla="*/ 3807019 w 5175265"/>
              <a:gd name="connsiteY17" fmla="*/ 690880 h 6859269"/>
              <a:gd name="connsiteX18" fmla="*/ 4364453 w 5175265"/>
              <a:gd name="connsiteY18" fmla="*/ 690880 h 6859269"/>
              <a:gd name="connsiteX19" fmla="*/ 4482274 w 5175265"/>
              <a:gd name="connsiteY19" fmla="*/ 690880 h 6859269"/>
              <a:gd name="connsiteX20" fmla="*/ 4491143 w 5175265"/>
              <a:gd name="connsiteY20" fmla="*/ 690880 h 6859269"/>
              <a:gd name="connsiteX21" fmla="*/ 4491143 w 5175265"/>
              <a:gd name="connsiteY21" fmla="*/ 1362710 h 6859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75265" h="6859269">
                <a:moveTo>
                  <a:pt x="0" y="0"/>
                </a:moveTo>
                <a:lnTo>
                  <a:pt x="0" y="6407150"/>
                </a:lnTo>
                <a:lnTo>
                  <a:pt x="4494943" y="6407150"/>
                </a:lnTo>
                <a:cubicBezTo>
                  <a:pt x="4500011" y="6407150"/>
                  <a:pt x="4505078" y="6410960"/>
                  <a:pt x="4505078" y="6417310"/>
                </a:cubicBezTo>
                <a:cubicBezTo>
                  <a:pt x="4505078" y="6423660"/>
                  <a:pt x="4501278" y="6427470"/>
                  <a:pt x="4494943" y="6427470"/>
                </a:cubicBezTo>
                <a:lnTo>
                  <a:pt x="0" y="6427470"/>
                </a:lnTo>
                <a:lnTo>
                  <a:pt x="0" y="6859270"/>
                </a:lnTo>
                <a:lnTo>
                  <a:pt x="5175266" y="6859270"/>
                </a:lnTo>
                <a:lnTo>
                  <a:pt x="5175266" y="0"/>
                </a:lnTo>
                <a:lnTo>
                  <a:pt x="0" y="0"/>
                </a:lnTo>
                <a:close/>
                <a:moveTo>
                  <a:pt x="4491143" y="1362710"/>
                </a:moveTo>
                <a:lnTo>
                  <a:pt x="4364453" y="1362710"/>
                </a:lnTo>
                <a:lnTo>
                  <a:pt x="4364453" y="895350"/>
                </a:lnTo>
                <a:lnTo>
                  <a:pt x="3826023" y="1435100"/>
                </a:lnTo>
                <a:lnTo>
                  <a:pt x="3736073" y="1344930"/>
                </a:lnTo>
                <a:lnTo>
                  <a:pt x="4261835" y="817880"/>
                </a:lnTo>
                <a:lnTo>
                  <a:pt x="3807019" y="817880"/>
                </a:lnTo>
                <a:lnTo>
                  <a:pt x="3807019" y="690880"/>
                </a:lnTo>
                <a:lnTo>
                  <a:pt x="4364453" y="690880"/>
                </a:lnTo>
                <a:lnTo>
                  <a:pt x="4482274" y="690880"/>
                </a:lnTo>
                <a:lnTo>
                  <a:pt x="4491143" y="690880"/>
                </a:lnTo>
                <a:lnTo>
                  <a:pt x="4491143" y="13627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6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9584266" cy="1387852"/>
          </a:xfrm>
        </p:spPr>
        <p:txBody>
          <a:bodyPr lIns="0" tIns="0" rIns="45720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F37D59-BF08-6CEE-197E-A579E4701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C225B1-A420-C658-9FD7-067B9FEFF74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7334" y="2552698"/>
            <a:ext cx="5964766" cy="3083217"/>
          </a:xfrm>
        </p:spPr>
        <p:txBody>
          <a:bodyPr lIns="91440">
            <a:noAutofit/>
          </a:bodyPr>
          <a:lstStyle>
            <a:lvl1pPr marL="457200" indent="-457200">
              <a:spcBef>
                <a:spcPts val="1600"/>
              </a:spcBef>
              <a:buSzPct val="100000"/>
              <a:buFont typeface="+mj-lt"/>
              <a:buAutoNum type="arabicPeriod"/>
              <a:defRPr sz="1800"/>
            </a:lvl1pPr>
            <a:lvl2pPr marL="800100" indent="-342900">
              <a:spcBef>
                <a:spcPts val="1600"/>
              </a:spcBef>
              <a:buSzPct val="100000"/>
              <a:buFont typeface="+mj-lt"/>
              <a:buAutoNum type="alphaLcPeriod"/>
              <a:defRPr sz="1600"/>
            </a:lvl2pPr>
            <a:lvl3pPr marL="1257300" indent="-342900">
              <a:spcBef>
                <a:spcPts val="1600"/>
              </a:spcBef>
              <a:buSzPct val="100000"/>
              <a:buFont typeface="+mj-lt"/>
              <a:buAutoNum type="arabicParenR"/>
              <a:defRPr sz="1400"/>
            </a:lvl3pPr>
            <a:lvl4pPr marL="1600200" indent="-228600">
              <a:spcBef>
                <a:spcPts val="1600"/>
              </a:spcBef>
              <a:buSzPct val="100000"/>
              <a:buFont typeface="+mj-lt"/>
              <a:buAutoNum type="alphaLcParenR"/>
              <a:defRPr sz="1200"/>
            </a:lvl4pPr>
            <a:lvl5pPr marL="2057400" indent="-228600">
              <a:spcBef>
                <a:spcPts val="1600"/>
              </a:spcBef>
              <a:buSzPct val="100000"/>
              <a:buFont typeface="+mj-lt"/>
              <a:buAutoNum type="romanLcPeriod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65F9D66-4BCE-5466-BE42-19F154C5BF7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56513" y="2552699"/>
            <a:ext cx="3842913" cy="3083216"/>
          </a:xfrm>
        </p:spPr>
        <p:txBody>
          <a:bodyPr>
            <a:noAutofit/>
          </a:bodyPr>
          <a:lstStyle>
            <a:lvl1pPr marL="457200" indent="-457200">
              <a:lnSpc>
                <a:spcPts val="2400"/>
              </a:lnSpc>
              <a:spcBef>
                <a:spcPts val="2800"/>
              </a:spcBef>
              <a:defRPr sz="2400"/>
            </a:lvl1pPr>
            <a:lvl2pPr>
              <a:lnSpc>
                <a:spcPts val="2400"/>
              </a:lnSpc>
              <a:spcBef>
                <a:spcPts val="2800"/>
              </a:spcBef>
              <a:defRPr sz="2000"/>
            </a:lvl2pPr>
            <a:lvl3pPr>
              <a:lnSpc>
                <a:spcPts val="2400"/>
              </a:lnSpc>
              <a:spcBef>
                <a:spcPts val="2800"/>
              </a:spcBef>
              <a:defRPr sz="1800"/>
            </a:lvl3pPr>
            <a:lvl4pPr>
              <a:lnSpc>
                <a:spcPts val="2400"/>
              </a:lnSpc>
              <a:spcBef>
                <a:spcPts val="2800"/>
              </a:spcBef>
              <a:defRPr sz="1600"/>
            </a:lvl4pPr>
            <a:lvl5pPr>
              <a:lnSpc>
                <a:spcPts val="2400"/>
              </a:lnSpc>
              <a:spcBef>
                <a:spcPts val="2800"/>
              </a:spcBef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73DFC-848F-3CB1-23EC-9E1D65E487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99A12-3443-5523-F408-1CF310CF25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87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195471-80E6-2173-AB78-E4AE69292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563663" y="856093"/>
            <a:ext cx="9064674" cy="5145815"/>
            <a:chOff x="1400539" y="700853"/>
            <a:chExt cx="9699638" cy="55062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183DD5A-FAA9-3AB5-A277-0BD8F58B7AC9}"/>
                </a:ext>
              </a:extLst>
            </p:cNvPr>
            <p:cNvSpPr/>
            <p:nvPr userDrawn="1"/>
          </p:nvSpPr>
          <p:spPr>
            <a:xfrm>
              <a:off x="1400539" y="700853"/>
              <a:ext cx="5506270" cy="550627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22BF3AA-2377-DDB1-A0FA-B1CEAEC0FCE9}"/>
                </a:ext>
              </a:extLst>
            </p:cNvPr>
            <p:cNvSpPr/>
            <p:nvPr userDrawn="1"/>
          </p:nvSpPr>
          <p:spPr>
            <a:xfrm>
              <a:off x="5593907" y="700853"/>
              <a:ext cx="5506270" cy="550627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324873-CBF5-A3C4-2FED-7A74AB030421}"/>
                </a:ext>
              </a:extLst>
            </p:cNvPr>
            <p:cNvSpPr/>
            <p:nvPr userDrawn="1"/>
          </p:nvSpPr>
          <p:spPr>
            <a:xfrm>
              <a:off x="5593907" y="1672186"/>
              <a:ext cx="1312902" cy="3563605"/>
            </a:xfrm>
            <a:custGeom>
              <a:avLst/>
              <a:gdLst>
                <a:gd name="connsiteX0" fmla="*/ 656451 w 1312902"/>
                <a:gd name="connsiteY0" fmla="*/ 0 h 3563605"/>
                <a:gd name="connsiteX1" fmla="*/ 684220 w 1312902"/>
                <a:gd name="connsiteY1" fmla="*/ 30553 h 3563605"/>
                <a:gd name="connsiteX2" fmla="*/ 1312902 w 1312902"/>
                <a:gd name="connsiteY2" fmla="*/ 1781802 h 3563605"/>
                <a:gd name="connsiteX3" fmla="*/ 684220 w 1312902"/>
                <a:gd name="connsiteY3" fmla="*/ 3533052 h 3563605"/>
                <a:gd name="connsiteX4" fmla="*/ 656451 w 1312902"/>
                <a:gd name="connsiteY4" fmla="*/ 3563605 h 3563605"/>
                <a:gd name="connsiteX5" fmla="*/ 628683 w 1312902"/>
                <a:gd name="connsiteY5" fmla="*/ 3533052 h 3563605"/>
                <a:gd name="connsiteX6" fmla="*/ 0 w 1312902"/>
                <a:gd name="connsiteY6" fmla="*/ 1781802 h 3563605"/>
                <a:gd name="connsiteX7" fmla="*/ 628683 w 1312902"/>
                <a:gd name="connsiteY7" fmla="*/ 30553 h 356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02" h="3563605">
                  <a:moveTo>
                    <a:pt x="656451" y="0"/>
                  </a:moveTo>
                  <a:lnTo>
                    <a:pt x="684220" y="30553"/>
                  </a:lnTo>
                  <a:cubicBezTo>
                    <a:pt x="1076971" y="506457"/>
                    <a:pt x="1312902" y="1116577"/>
                    <a:pt x="1312902" y="1781802"/>
                  </a:cubicBezTo>
                  <a:cubicBezTo>
                    <a:pt x="1312902" y="2447027"/>
                    <a:pt x="1076971" y="3057147"/>
                    <a:pt x="684220" y="3533052"/>
                  </a:cubicBezTo>
                  <a:lnTo>
                    <a:pt x="656451" y="3563605"/>
                  </a:lnTo>
                  <a:lnTo>
                    <a:pt x="628683" y="3533052"/>
                  </a:lnTo>
                  <a:cubicBezTo>
                    <a:pt x="235932" y="3057147"/>
                    <a:pt x="0" y="2447027"/>
                    <a:pt x="0" y="1781802"/>
                  </a:cubicBezTo>
                  <a:cubicBezTo>
                    <a:pt x="0" y="1116577"/>
                    <a:pt x="235932" y="506457"/>
                    <a:pt x="628683" y="3055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685799"/>
            <a:ext cx="10058400" cy="4572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7500" b="1" cap="none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799" y="5257798"/>
            <a:ext cx="10820397" cy="911425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33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51DDB-9673-3EB3-5A4C-FC9A8E5EB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30496" y="760864"/>
            <a:ext cx="602728" cy="596004"/>
            <a:chOff x="11118823" y="513726"/>
            <a:chExt cx="602728" cy="59600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C1B833-D0D3-F240-EFE9-6CA718F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7E45EA-B5EA-7651-5C44-B45F5739233C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C7A966-3CEC-757D-106F-9E4061AA3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5B6928-C16A-14F7-594D-C117C2FFA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109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10B5E-BE44-608A-DE4B-D90C921A8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18545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3789177" cy="4572000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5CBD89-63D9-CB44-E4AE-7915C4D7850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E4793-C529-931D-7D27-4D16610424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68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10B5E-BE44-608A-DE4B-D90C921A8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18545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3789177" cy="4572000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3101" y="694945"/>
            <a:ext cx="4297680" cy="5468112"/>
          </a:xfrm>
        </p:spPr>
        <p:txBody>
          <a:bodyPr lIns="0" tIns="0" rIns="0" bIns="0" anchor="t" anchorCtr="0">
            <a:normAutofit/>
          </a:bodyPr>
          <a:lstStyle>
            <a:lvl1pPr marL="457200" indent="-457200">
              <a:lnSpc>
                <a:spcPts val="3000"/>
              </a:lnSpc>
              <a:spcBef>
                <a:spcPts val="2800"/>
              </a:spcBef>
              <a:buSzPct val="100000"/>
              <a:buFont typeface="+mj-lt"/>
              <a:buAutoNum type="arabicPeriod"/>
              <a:defRPr sz="2400"/>
            </a:lvl1pPr>
            <a:lvl2pPr marL="914400" indent="-457200">
              <a:lnSpc>
                <a:spcPts val="3000"/>
              </a:lnSpc>
              <a:spcBef>
                <a:spcPts val="2800"/>
              </a:spcBef>
              <a:buSzPct val="100000"/>
              <a:buFont typeface="+mj-lt"/>
              <a:buAutoNum type="alphaLcPeriod"/>
              <a:defRPr sz="2000"/>
            </a:lvl2pPr>
            <a:lvl3pPr marL="1257300" indent="-342900">
              <a:lnSpc>
                <a:spcPts val="3000"/>
              </a:lnSpc>
              <a:spcBef>
                <a:spcPts val="2800"/>
              </a:spcBef>
              <a:buSzPct val="100000"/>
              <a:buFont typeface="+mj-lt"/>
              <a:buAutoNum type="arabicParenR"/>
              <a:defRPr sz="1800"/>
            </a:lvl3pPr>
            <a:lvl4pPr marL="1714500" indent="-342900">
              <a:lnSpc>
                <a:spcPts val="3000"/>
              </a:lnSpc>
              <a:spcBef>
                <a:spcPts val="2800"/>
              </a:spcBef>
              <a:buSzPct val="100000"/>
              <a:buFont typeface="+mj-lt"/>
              <a:buAutoNum type="alphaLcParenR"/>
              <a:defRPr sz="1600"/>
            </a:lvl4pPr>
            <a:lvl5pPr marL="2171700" indent="-342900">
              <a:lnSpc>
                <a:spcPts val="3000"/>
              </a:lnSpc>
              <a:spcBef>
                <a:spcPts val="2800"/>
              </a:spcBef>
              <a:buSzPct val="100000"/>
              <a:buFont typeface="+mj-lt"/>
              <a:buAutoNum type="romanLcPeriod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243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FB062180-6901-78B5-8F7B-76665DF86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74761" y="-551669"/>
            <a:ext cx="4042479" cy="5145816"/>
          </a:xfrm>
          <a:custGeom>
            <a:avLst/>
            <a:gdLst>
              <a:gd name="connsiteX0" fmla="*/ 0 w 4042479"/>
              <a:gd name="connsiteY0" fmla="*/ 4683197 h 5145816"/>
              <a:gd name="connsiteX1" fmla="*/ 0 w 4042479"/>
              <a:gd name="connsiteY1" fmla="*/ 462619 h 5145816"/>
              <a:gd name="connsiteX2" fmla="*/ 31034 w 4042479"/>
              <a:gd name="connsiteY2" fmla="*/ 439413 h 5145816"/>
              <a:gd name="connsiteX3" fmla="*/ 1469571 w 4042479"/>
              <a:gd name="connsiteY3" fmla="*/ 0 h 5145816"/>
              <a:gd name="connsiteX4" fmla="*/ 4042479 w 4042479"/>
              <a:gd name="connsiteY4" fmla="*/ 2572908 h 5145816"/>
              <a:gd name="connsiteX5" fmla="*/ 1469571 w 4042479"/>
              <a:gd name="connsiteY5" fmla="*/ 5145816 h 5145816"/>
              <a:gd name="connsiteX6" fmla="*/ 31034 w 4042479"/>
              <a:gd name="connsiteY6" fmla="*/ 4706404 h 514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2479" h="5145816">
                <a:moveTo>
                  <a:pt x="0" y="4683197"/>
                </a:moveTo>
                <a:lnTo>
                  <a:pt x="0" y="462619"/>
                </a:lnTo>
                <a:lnTo>
                  <a:pt x="31034" y="439413"/>
                </a:lnTo>
                <a:cubicBezTo>
                  <a:pt x="441673" y="161990"/>
                  <a:pt x="936704" y="0"/>
                  <a:pt x="1469571" y="0"/>
                </a:cubicBezTo>
                <a:cubicBezTo>
                  <a:pt x="2890549" y="0"/>
                  <a:pt x="4042479" y="1151930"/>
                  <a:pt x="4042479" y="2572908"/>
                </a:cubicBezTo>
                <a:cubicBezTo>
                  <a:pt x="4042479" y="3993886"/>
                  <a:pt x="2890549" y="5145816"/>
                  <a:pt x="1469571" y="5145816"/>
                </a:cubicBezTo>
                <a:cubicBezTo>
                  <a:pt x="936704" y="5145816"/>
                  <a:pt x="441672" y="4983826"/>
                  <a:pt x="31034" y="470640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E5909B6-3BD3-89A6-C532-2485920A2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74762" y="2263853"/>
            <a:ext cx="4042477" cy="5145816"/>
          </a:xfrm>
          <a:custGeom>
            <a:avLst/>
            <a:gdLst>
              <a:gd name="connsiteX0" fmla="*/ 0 w 4042477"/>
              <a:gd name="connsiteY0" fmla="*/ 2572908 h 5145816"/>
              <a:gd name="connsiteX1" fmla="*/ 2572908 w 4042477"/>
              <a:gd name="connsiteY1" fmla="*/ 0 h 5145816"/>
              <a:gd name="connsiteX2" fmla="*/ 4011446 w 4042477"/>
              <a:gd name="connsiteY2" fmla="*/ 439412 h 5145816"/>
              <a:gd name="connsiteX3" fmla="*/ 4042477 w 4042477"/>
              <a:gd name="connsiteY3" fmla="*/ 462617 h 5145816"/>
              <a:gd name="connsiteX4" fmla="*/ 4042477 w 4042477"/>
              <a:gd name="connsiteY4" fmla="*/ 4683199 h 5145816"/>
              <a:gd name="connsiteX5" fmla="*/ 4011445 w 4042477"/>
              <a:gd name="connsiteY5" fmla="*/ 4706404 h 5145816"/>
              <a:gd name="connsiteX6" fmla="*/ 2572908 w 4042477"/>
              <a:gd name="connsiteY6" fmla="*/ 5145816 h 5145816"/>
              <a:gd name="connsiteX7" fmla="*/ 0 w 4042477"/>
              <a:gd name="connsiteY7" fmla="*/ 2572908 h 514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2477" h="5145816">
                <a:moveTo>
                  <a:pt x="0" y="2572908"/>
                </a:moveTo>
                <a:cubicBezTo>
                  <a:pt x="0" y="1151930"/>
                  <a:pt x="1151930" y="0"/>
                  <a:pt x="2572908" y="0"/>
                </a:cubicBezTo>
                <a:cubicBezTo>
                  <a:pt x="3105775" y="0"/>
                  <a:pt x="3600807" y="161990"/>
                  <a:pt x="4011446" y="439412"/>
                </a:cubicBezTo>
                <a:lnTo>
                  <a:pt x="4042477" y="462617"/>
                </a:lnTo>
                <a:lnTo>
                  <a:pt x="4042477" y="4683199"/>
                </a:lnTo>
                <a:lnTo>
                  <a:pt x="4011445" y="4706404"/>
                </a:lnTo>
                <a:cubicBezTo>
                  <a:pt x="3600806" y="4983826"/>
                  <a:pt x="3105775" y="5145816"/>
                  <a:pt x="2572908" y="5145816"/>
                </a:cubicBezTo>
                <a:cubicBezTo>
                  <a:pt x="1151930" y="5145816"/>
                  <a:pt x="0" y="3993886"/>
                  <a:pt x="0" y="257290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1324873-CBF5-A3C4-2FED-7A74AB030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482522" y="1763840"/>
            <a:ext cx="1226956" cy="3330322"/>
          </a:xfrm>
          <a:custGeom>
            <a:avLst/>
            <a:gdLst>
              <a:gd name="connsiteX0" fmla="*/ 656451 w 1312902"/>
              <a:gd name="connsiteY0" fmla="*/ 0 h 3563605"/>
              <a:gd name="connsiteX1" fmla="*/ 684220 w 1312902"/>
              <a:gd name="connsiteY1" fmla="*/ 30553 h 3563605"/>
              <a:gd name="connsiteX2" fmla="*/ 1312902 w 1312902"/>
              <a:gd name="connsiteY2" fmla="*/ 1781802 h 3563605"/>
              <a:gd name="connsiteX3" fmla="*/ 684220 w 1312902"/>
              <a:gd name="connsiteY3" fmla="*/ 3533052 h 3563605"/>
              <a:gd name="connsiteX4" fmla="*/ 656451 w 1312902"/>
              <a:gd name="connsiteY4" fmla="*/ 3563605 h 3563605"/>
              <a:gd name="connsiteX5" fmla="*/ 628683 w 1312902"/>
              <a:gd name="connsiteY5" fmla="*/ 3533052 h 3563605"/>
              <a:gd name="connsiteX6" fmla="*/ 0 w 1312902"/>
              <a:gd name="connsiteY6" fmla="*/ 1781802 h 3563605"/>
              <a:gd name="connsiteX7" fmla="*/ 628683 w 1312902"/>
              <a:gd name="connsiteY7" fmla="*/ 30553 h 356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12902" h="3563605">
                <a:moveTo>
                  <a:pt x="656451" y="0"/>
                </a:moveTo>
                <a:lnTo>
                  <a:pt x="684220" y="30553"/>
                </a:lnTo>
                <a:cubicBezTo>
                  <a:pt x="1076971" y="506457"/>
                  <a:pt x="1312902" y="1116577"/>
                  <a:pt x="1312902" y="1781802"/>
                </a:cubicBezTo>
                <a:cubicBezTo>
                  <a:pt x="1312902" y="2447027"/>
                  <a:pt x="1076971" y="3057147"/>
                  <a:pt x="684220" y="3533052"/>
                </a:cubicBezTo>
                <a:lnTo>
                  <a:pt x="656451" y="3563605"/>
                </a:lnTo>
                <a:lnTo>
                  <a:pt x="628683" y="3533052"/>
                </a:lnTo>
                <a:cubicBezTo>
                  <a:pt x="235932" y="3057147"/>
                  <a:pt x="0" y="2447027"/>
                  <a:pt x="0" y="1781802"/>
                </a:cubicBezTo>
                <a:cubicBezTo>
                  <a:pt x="0" y="1116577"/>
                  <a:pt x="235932" y="506457"/>
                  <a:pt x="628683" y="30553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799" y="685798"/>
            <a:ext cx="10058400" cy="4572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7500" b="1" cap="none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799" y="5267956"/>
            <a:ext cx="10058400" cy="914400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51DDB-9673-3EB3-5A4C-FC9A8E5EB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30496" y="760864"/>
            <a:ext cx="602728" cy="596004"/>
            <a:chOff x="11118823" y="513726"/>
            <a:chExt cx="602728" cy="59600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C1B833-D0D3-F240-EFE9-6CA718F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7E45EA-B5EA-7651-5C44-B45F5739233C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C7A966-3CEC-757D-106F-9E4061AA3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5B6928-C16A-14F7-594D-C117C2FFA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20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10B5E-BE44-608A-DE4B-D90C921A8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18545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3789177" cy="4572000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3101" y="694945"/>
            <a:ext cx="4572000" cy="5468112"/>
          </a:xfrm>
        </p:spPr>
        <p:txBody>
          <a:bodyPr lIns="0" tIns="0" rIns="0" bIns="0" anchor="t" anchorCtr="0"/>
          <a:lstStyle>
            <a:lvl1pPr marL="0" indent="0">
              <a:lnSpc>
                <a:spcPts val="2400"/>
              </a:lnSpc>
              <a:spcBef>
                <a:spcPts val="1000"/>
              </a:spcBef>
              <a:buNone/>
              <a:defRPr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3pPr>
            <a:lvl4pPr marL="1543050" indent="-1714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4pPr>
            <a:lvl5pPr marL="2000250" indent="-1714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Wingdings 3" charset="2"/>
              <a:buNone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800" y="5953968"/>
            <a:ext cx="365760" cy="36576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81981-ACA6-F321-B526-C400A1D9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6D413-D12F-D4FC-0369-637417A8ACA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69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51DDB-9673-3EB3-5A4C-FC9A8E5EB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30496" y="760864"/>
            <a:ext cx="602728" cy="596004"/>
            <a:chOff x="11118823" y="513726"/>
            <a:chExt cx="602728" cy="59600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C1B833-D0D3-F240-EFE9-6CA718F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7E45EA-B5EA-7651-5C44-B45F5739233C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C7A966-3CEC-757D-106F-9E4061AA3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5B6928-C16A-14F7-594D-C117C2FFA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5531A5-E0BC-2493-B1DF-7FDEBBD00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856093"/>
            <a:ext cx="5791637" cy="5145815"/>
            <a:chOff x="6400363" y="856093"/>
            <a:chExt cx="5791637" cy="514581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204924-0071-7102-F00E-8494C96FA10C}"/>
                </a:ext>
              </a:extLst>
            </p:cNvPr>
            <p:cNvSpPr/>
            <p:nvPr userDrawn="1"/>
          </p:nvSpPr>
          <p:spPr>
            <a:xfrm flipH="1">
              <a:off x="6400363" y="856093"/>
              <a:ext cx="5145815" cy="514581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C3D4C6F-59E1-AAC8-F730-988C9DA079C9}"/>
                </a:ext>
              </a:extLst>
            </p:cNvPr>
            <p:cNvSpPr/>
            <p:nvPr userDrawn="1"/>
          </p:nvSpPr>
          <p:spPr>
            <a:xfrm flipH="1">
              <a:off x="10319220" y="953697"/>
              <a:ext cx="1872780" cy="4949246"/>
            </a:xfrm>
            <a:custGeom>
              <a:avLst/>
              <a:gdLst>
                <a:gd name="connsiteX0" fmla="*/ 0 w 1872780"/>
                <a:gd name="connsiteY0" fmla="*/ 0 h 4949246"/>
                <a:gd name="connsiteX1" fmla="*/ 0 w 1872780"/>
                <a:gd name="connsiteY1" fmla="*/ 4949246 h 4949246"/>
                <a:gd name="connsiteX2" fmla="*/ 64976 w 1872780"/>
                <a:gd name="connsiteY2" fmla="*/ 4932538 h 4949246"/>
                <a:gd name="connsiteX3" fmla="*/ 1872780 w 1872780"/>
                <a:gd name="connsiteY3" fmla="*/ 2475303 h 4949246"/>
                <a:gd name="connsiteX4" fmla="*/ 936480 w 1872780"/>
                <a:gd name="connsiteY4" fmla="*/ 489922 h 4949246"/>
                <a:gd name="connsiteX5" fmla="*/ 816865 w 1872780"/>
                <a:gd name="connsiteY5" fmla="*/ 400475 h 4949246"/>
                <a:gd name="connsiteX6" fmla="*/ 816865 w 1872780"/>
                <a:gd name="connsiteY6" fmla="*/ 403694 h 4949246"/>
                <a:gd name="connsiteX7" fmla="*/ 688294 w 1872780"/>
                <a:gd name="connsiteY7" fmla="*/ 403694 h 4949246"/>
                <a:gd name="connsiteX8" fmla="*/ 688294 w 1872780"/>
                <a:gd name="connsiteY8" fmla="*/ 311361 h 4949246"/>
                <a:gd name="connsiteX9" fmla="*/ 526273 w 1872780"/>
                <a:gd name="connsiteY9" fmla="*/ 212931 h 4949246"/>
                <a:gd name="connsiteX10" fmla="*/ 95108 w 1872780"/>
                <a:gd name="connsiteY10" fmla="*/ 27645 h 4949246"/>
                <a:gd name="connsiteX0" fmla="*/ 0 w 1872780"/>
                <a:gd name="connsiteY0" fmla="*/ 0 h 4949246"/>
                <a:gd name="connsiteX1" fmla="*/ 0 w 1872780"/>
                <a:gd name="connsiteY1" fmla="*/ 4949246 h 4949246"/>
                <a:gd name="connsiteX2" fmla="*/ 64976 w 1872780"/>
                <a:gd name="connsiteY2" fmla="*/ 4932538 h 4949246"/>
                <a:gd name="connsiteX3" fmla="*/ 1872780 w 1872780"/>
                <a:gd name="connsiteY3" fmla="*/ 2475303 h 4949246"/>
                <a:gd name="connsiteX4" fmla="*/ 936480 w 1872780"/>
                <a:gd name="connsiteY4" fmla="*/ 489922 h 4949246"/>
                <a:gd name="connsiteX5" fmla="*/ 816865 w 1872780"/>
                <a:gd name="connsiteY5" fmla="*/ 400475 h 4949246"/>
                <a:gd name="connsiteX6" fmla="*/ 816865 w 1872780"/>
                <a:gd name="connsiteY6" fmla="*/ 403694 h 4949246"/>
                <a:gd name="connsiteX7" fmla="*/ 820319 w 1872780"/>
                <a:gd name="connsiteY7" fmla="*/ 335236 h 4949246"/>
                <a:gd name="connsiteX8" fmla="*/ 688294 w 1872780"/>
                <a:gd name="connsiteY8" fmla="*/ 311361 h 4949246"/>
                <a:gd name="connsiteX9" fmla="*/ 526273 w 1872780"/>
                <a:gd name="connsiteY9" fmla="*/ 212931 h 4949246"/>
                <a:gd name="connsiteX10" fmla="*/ 95108 w 1872780"/>
                <a:gd name="connsiteY10" fmla="*/ 27645 h 4949246"/>
                <a:gd name="connsiteX11" fmla="*/ 0 w 1872780"/>
                <a:gd name="connsiteY11" fmla="*/ 0 h 4949246"/>
                <a:gd name="connsiteX0" fmla="*/ 0 w 1872780"/>
                <a:gd name="connsiteY0" fmla="*/ 0 h 4949246"/>
                <a:gd name="connsiteX1" fmla="*/ 0 w 1872780"/>
                <a:gd name="connsiteY1" fmla="*/ 4949246 h 4949246"/>
                <a:gd name="connsiteX2" fmla="*/ 64976 w 1872780"/>
                <a:gd name="connsiteY2" fmla="*/ 4932538 h 4949246"/>
                <a:gd name="connsiteX3" fmla="*/ 1872780 w 1872780"/>
                <a:gd name="connsiteY3" fmla="*/ 2475303 h 4949246"/>
                <a:gd name="connsiteX4" fmla="*/ 936480 w 1872780"/>
                <a:gd name="connsiteY4" fmla="*/ 489922 h 4949246"/>
                <a:gd name="connsiteX5" fmla="*/ 816865 w 1872780"/>
                <a:gd name="connsiteY5" fmla="*/ 400475 h 4949246"/>
                <a:gd name="connsiteX6" fmla="*/ 816865 w 1872780"/>
                <a:gd name="connsiteY6" fmla="*/ 403694 h 4949246"/>
                <a:gd name="connsiteX7" fmla="*/ 688294 w 1872780"/>
                <a:gd name="connsiteY7" fmla="*/ 311361 h 4949246"/>
                <a:gd name="connsiteX8" fmla="*/ 526273 w 1872780"/>
                <a:gd name="connsiteY8" fmla="*/ 212931 h 4949246"/>
                <a:gd name="connsiteX9" fmla="*/ 95108 w 1872780"/>
                <a:gd name="connsiteY9" fmla="*/ 27645 h 4949246"/>
                <a:gd name="connsiteX10" fmla="*/ 0 w 1872780"/>
                <a:gd name="connsiteY10" fmla="*/ 0 h 494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72780" h="4949246">
                  <a:moveTo>
                    <a:pt x="0" y="0"/>
                  </a:moveTo>
                  <a:lnTo>
                    <a:pt x="0" y="4949246"/>
                  </a:lnTo>
                  <a:lnTo>
                    <a:pt x="64976" y="4932538"/>
                  </a:lnTo>
                  <a:cubicBezTo>
                    <a:pt x="1112326" y="4606779"/>
                    <a:pt x="1872780" y="3629848"/>
                    <a:pt x="1872780" y="2475303"/>
                  </a:cubicBezTo>
                  <a:cubicBezTo>
                    <a:pt x="1872780" y="1676003"/>
                    <a:pt x="1508302" y="961831"/>
                    <a:pt x="936480" y="489922"/>
                  </a:cubicBezTo>
                  <a:lnTo>
                    <a:pt x="816865" y="400475"/>
                  </a:lnTo>
                  <a:lnTo>
                    <a:pt x="816865" y="403694"/>
                  </a:lnTo>
                  <a:lnTo>
                    <a:pt x="688294" y="311361"/>
                  </a:lnTo>
                  <a:lnTo>
                    <a:pt x="526273" y="212931"/>
                  </a:lnTo>
                  <a:cubicBezTo>
                    <a:pt x="389561" y="138665"/>
                    <a:pt x="245366" y="76429"/>
                    <a:pt x="95108" y="276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884E397-4075-3615-C87B-9D22754DFD4C}"/>
                </a:ext>
              </a:extLst>
            </p:cNvPr>
            <p:cNvSpPr/>
            <p:nvPr userDrawn="1"/>
          </p:nvSpPr>
          <p:spPr>
            <a:xfrm flipH="1">
              <a:off x="10319222" y="1763840"/>
              <a:ext cx="1226956" cy="3330322"/>
            </a:xfrm>
            <a:custGeom>
              <a:avLst/>
              <a:gdLst>
                <a:gd name="connsiteX0" fmla="*/ 656451 w 1312902"/>
                <a:gd name="connsiteY0" fmla="*/ 0 h 3563605"/>
                <a:gd name="connsiteX1" fmla="*/ 684220 w 1312902"/>
                <a:gd name="connsiteY1" fmla="*/ 30553 h 3563605"/>
                <a:gd name="connsiteX2" fmla="*/ 1312902 w 1312902"/>
                <a:gd name="connsiteY2" fmla="*/ 1781802 h 3563605"/>
                <a:gd name="connsiteX3" fmla="*/ 684220 w 1312902"/>
                <a:gd name="connsiteY3" fmla="*/ 3533052 h 3563605"/>
                <a:gd name="connsiteX4" fmla="*/ 656451 w 1312902"/>
                <a:gd name="connsiteY4" fmla="*/ 3563605 h 3563605"/>
                <a:gd name="connsiteX5" fmla="*/ 628683 w 1312902"/>
                <a:gd name="connsiteY5" fmla="*/ 3533052 h 3563605"/>
                <a:gd name="connsiteX6" fmla="*/ 0 w 1312902"/>
                <a:gd name="connsiteY6" fmla="*/ 1781802 h 3563605"/>
                <a:gd name="connsiteX7" fmla="*/ 628683 w 1312902"/>
                <a:gd name="connsiteY7" fmla="*/ 30553 h 356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02" h="3563605">
                  <a:moveTo>
                    <a:pt x="656451" y="0"/>
                  </a:moveTo>
                  <a:lnTo>
                    <a:pt x="684220" y="30553"/>
                  </a:lnTo>
                  <a:cubicBezTo>
                    <a:pt x="1076971" y="506457"/>
                    <a:pt x="1312902" y="1116577"/>
                    <a:pt x="1312902" y="1781802"/>
                  </a:cubicBezTo>
                  <a:cubicBezTo>
                    <a:pt x="1312902" y="2447027"/>
                    <a:pt x="1076971" y="3057147"/>
                    <a:pt x="684220" y="3533052"/>
                  </a:cubicBezTo>
                  <a:lnTo>
                    <a:pt x="656451" y="3563605"/>
                  </a:lnTo>
                  <a:lnTo>
                    <a:pt x="628683" y="3533052"/>
                  </a:lnTo>
                  <a:cubicBezTo>
                    <a:pt x="235932" y="3057147"/>
                    <a:pt x="0" y="2447027"/>
                    <a:pt x="0" y="1781802"/>
                  </a:cubicBezTo>
                  <a:cubicBezTo>
                    <a:pt x="0" y="1116577"/>
                    <a:pt x="235932" y="506457"/>
                    <a:pt x="628683" y="3055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3137" y="400925"/>
            <a:ext cx="8913947" cy="4061745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7500" b="1" cap="none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83140" y="4519311"/>
            <a:ext cx="8913949" cy="1657202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08CADAB-C836-336D-DC60-E20AAE3199B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972878"/>
            <a:ext cx="1264455" cy="4926287"/>
          </a:xfrm>
          <a:custGeom>
            <a:avLst/>
            <a:gdLst>
              <a:gd name="connsiteX0" fmla="*/ 0 w 1264455"/>
              <a:gd name="connsiteY0" fmla="*/ 0 h 4926287"/>
              <a:gd name="connsiteX1" fmla="*/ 53564 w 1264455"/>
              <a:gd name="connsiteY1" fmla="*/ 0 h 4926287"/>
              <a:gd name="connsiteX2" fmla="*/ 184430 w 1264455"/>
              <a:gd name="connsiteY2" fmla="*/ 42338 h 4926287"/>
              <a:gd name="connsiteX3" fmla="*/ 1264455 w 1264455"/>
              <a:gd name="connsiteY3" fmla="*/ 797216 h 4926287"/>
              <a:gd name="connsiteX4" fmla="*/ 1245431 w 1264455"/>
              <a:gd name="connsiteY4" fmla="*/ 818786 h 4926287"/>
              <a:gd name="connsiteX5" fmla="*/ 646813 w 1264455"/>
              <a:gd name="connsiteY5" fmla="*/ 2455489 h 4926287"/>
              <a:gd name="connsiteX6" fmla="*/ 1245431 w 1264455"/>
              <a:gd name="connsiteY6" fmla="*/ 4092193 h 4926287"/>
              <a:gd name="connsiteX7" fmla="*/ 1264455 w 1264455"/>
              <a:gd name="connsiteY7" fmla="*/ 4113762 h 4926287"/>
              <a:gd name="connsiteX8" fmla="*/ 362544 w 1264455"/>
              <a:gd name="connsiteY8" fmla="*/ 4796931 h 4926287"/>
              <a:gd name="connsiteX9" fmla="*/ 201663 w 1264455"/>
              <a:gd name="connsiteY9" fmla="*/ 4862847 h 4926287"/>
              <a:gd name="connsiteX10" fmla="*/ 166695 w 1264455"/>
              <a:gd name="connsiteY10" fmla="*/ 4875645 h 4926287"/>
              <a:gd name="connsiteX11" fmla="*/ 49533 w 1264455"/>
              <a:gd name="connsiteY11" fmla="*/ 4913551 h 4926287"/>
              <a:gd name="connsiteX12" fmla="*/ 0 w 1264455"/>
              <a:gd name="connsiteY12" fmla="*/ 4926287 h 492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64455" h="4926287">
                <a:moveTo>
                  <a:pt x="0" y="0"/>
                </a:moveTo>
                <a:lnTo>
                  <a:pt x="53564" y="0"/>
                </a:lnTo>
                <a:lnTo>
                  <a:pt x="184430" y="42338"/>
                </a:lnTo>
                <a:cubicBezTo>
                  <a:pt x="607635" y="197310"/>
                  <a:pt x="979255" y="460836"/>
                  <a:pt x="1264455" y="797216"/>
                </a:cubicBezTo>
                <a:lnTo>
                  <a:pt x="1245431" y="818786"/>
                </a:lnTo>
                <a:cubicBezTo>
                  <a:pt x="871295" y="1264121"/>
                  <a:pt x="646813" y="1833796"/>
                  <a:pt x="646813" y="2455489"/>
                </a:cubicBezTo>
                <a:cubicBezTo>
                  <a:pt x="646813" y="3077183"/>
                  <a:pt x="871295" y="3648126"/>
                  <a:pt x="1245431" y="4092193"/>
                </a:cubicBezTo>
                <a:lnTo>
                  <a:pt x="1264455" y="4113762"/>
                </a:lnTo>
                <a:cubicBezTo>
                  <a:pt x="1019998" y="4403040"/>
                  <a:pt x="712048" y="4638079"/>
                  <a:pt x="362544" y="4796931"/>
                </a:cubicBezTo>
                <a:lnTo>
                  <a:pt x="201663" y="4862847"/>
                </a:lnTo>
                <a:lnTo>
                  <a:pt x="166695" y="4875645"/>
                </a:lnTo>
                <a:lnTo>
                  <a:pt x="49533" y="4913551"/>
                </a:lnTo>
                <a:lnTo>
                  <a:pt x="0" y="4926287"/>
                </a:lnTo>
                <a:close/>
              </a:path>
            </a:pathLst>
          </a:custGeom>
          <a:noFill/>
        </p:spPr>
        <p:txBody>
          <a:bodyPr wrap="square" lIns="0" tIns="100584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100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10B5E-BE44-608A-DE4B-D90C921A8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18545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94944"/>
            <a:ext cx="3931919" cy="2763442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9D2F740-9D68-14D7-A2BD-C7AF3ED65878}"/>
              </a:ext>
            </a:extLst>
          </p:cNvPr>
          <p:cNvSpPr>
            <a:spLocks noGrp="1"/>
          </p:cNvSpPr>
          <p:nvPr>
            <p:ph type="subTitle" idx="12" hasCustomPrompt="1"/>
          </p:nvPr>
        </p:nvSpPr>
        <p:spPr>
          <a:xfrm>
            <a:off x="5753101" y="694944"/>
            <a:ext cx="4805362" cy="121157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800" b="1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0D09E7E-72DE-59AE-3220-C9E02D690C9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77333" y="3607903"/>
            <a:ext cx="3931920" cy="257212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ts val="2400"/>
              </a:lnSpc>
              <a:buNone/>
              <a:defRPr/>
            </a:lvl1pPr>
            <a:lvl2pPr>
              <a:lnSpc>
                <a:spcPts val="2400"/>
              </a:lnSpc>
              <a:defRPr/>
            </a:lvl2pPr>
            <a:lvl3pPr>
              <a:lnSpc>
                <a:spcPts val="2400"/>
              </a:lnSpc>
              <a:defRPr/>
            </a:lvl3pPr>
            <a:lvl4pPr>
              <a:lnSpc>
                <a:spcPts val="2400"/>
              </a:lnSpc>
              <a:defRPr/>
            </a:lvl4pPr>
            <a:lvl5pPr>
              <a:lnSpc>
                <a:spcPts val="2400"/>
              </a:lnSpc>
              <a:defRPr/>
            </a:lvl5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3101" y="2157413"/>
            <a:ext cx="5753098" cy="4005643"/>
          </a:xfrm>
        </p:spPr>
        <p:txBody>
          <a:bodyPr lIns="0" tIns="0" rIns="0" bIns="0" anchor="t" anchorCtr="0"/>
          <a:lstStyle>
            <a:lvl1pPr marL="0" indent="0">
              <a:lnSpc>
                <a:spcPts val="3000"/>
              </a:lnSpc>
              <a:spcBef>
                <a:spcPts val="2800"/>
              </a:spcBef>
              <a:buNone/>
              <a:defRPr/>
            </a:lvl1pPr>
            <a:lvl2pPr marL="742950" indent="-285750">
              <a:lnSpc>
                <a:spcPts val="3000"/>
              </a:lnSpc>
              <a:spcBef>
                <a:spcPts val="2800"/>
              </a:spcBef>
              <a:buFont typeface="Wingdings 3" panose="05040102010807070707" pitchFamily="18" charset="2"/>
              <a:buChar char="u"/>
              <a:defRPr/>
            </a:lvl2pPr>
            <a:lvl3pPr marL="1200150" indent="-285750">
              <a:lnSpc>
                <a:spcPts val="3000"/>
              </a:lnSpc>
              <a:spcBef>
                <a:spcPts val="2800"/>
              </a:spcBef>
              <a:buFont typeface="Wingdings 3" panose="05040102010807070707" pitchFamily="18" charset="2"/>
              <a:buChar char="u"/>
              <a:defRPr/>
            </a:lvl3pPr>
            <a:lvl4pPr marL="1543050" indent="-171450">
              <a:lnSpc>
                <a:spcPts val="3000"/>
              </a:lnSpc>
              <a:spcBef>
                <a:spcPts val="2800"/>
              </a:spcBef>
              <a:buFont typeface="Wingdings 3" panose="05040102010807070707" pitchFamily="18" charset="2"/>
              <a:buChar char="u"/>
              <a:defRPr/>
            </a:lvl4pPr>
            <a:lvl5pPr marL="2000250" indent="-171450">
              <a:lnSpc>
                <a:spcPts val="3000"/>
              </a:lnSpc>
              <a:spcBef>
                <a:spcPts val="2800"/>
              </a:spcBef>
              <a:buFont typeface="Wingdings 3" panose="05040102010807070707" pitchFamily="18" charset="2"/>
              <a:buChar char="u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A300139-9769-561C-12A0-4A466D0741A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4BEE22E-6B38-F772-940C-BDD74D402C1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96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94944"/>
            <a:ext cx="5880629" cy="1690444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0D09E7E-72DE-59AE-3220-C9E02D690C9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77334" y="2476239"/>
            <a:ext cx="5880629" cy="32379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AD12D1E-D950-DF90-FC1D-F9BFC8962A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18338" y="0"/>
            <a:ext cx="5173662" cy="6858000"/>
          </a:xfrm>
          <a:custGeom>
            <a:avLst/>
            <a:gdLst>
              <a:gd name="connsiteX0" fmla="*/ 3805872 w 5173662"/>
              <a:gd name="connsiteY0" fmla="*/ 690240 h 6858000"/>
              <a:gd name="connsiteX1" fmla="*/ 3805872 w 5173662"/>
              <a:gd name="connsiteY1" fmla="*/ 818256 h 6858000"/>
              <a:gd name="connsiteX2" fmla="*/ 4262100 w 5173662"/>
              <a:gd name="connsiteY2" fmla="*/ 818256 h 6858000"/>
              <a:gd name="connsiteX3" fmla="*/ 3729696 w 5173662"/>
              <a:gd name="connsiteY3" fmla="*/ 1350660 h 6858000"/>
              <a:gd name="connsiteX4" fmla="*/ 3820217 w 5173662"/>
              <a:gd name="connsiteY4" fmla="*/ 1441181 h 6858000"/>
              <a:gd name="connsiteX5" fmla="*/ 4360085 w 5173662"/>
              <a:gd name="connsiteY5" fmla="*/ 901313 h 6858000"/>
              <a:gd name="connsiteX6" fmla="*/ 4360085 w 5173662"/>
              <a:gd name="connsiteY6" fmla="*/ 1365882 h 6858000"/>
              <a:gd name="connsiteX7" fmla="*/ 4488101 w 5173662"/>
              <a:gd name="connsiteY7" fmla="*/ 1365882 h 6858000"/>
              <a:gd name="connsiteX8" fmla="*/ 4488101 w 5173662"/>
              <a:gd name="connsiteY8" fmla="*/ 818256 h 6858000"/>
              <a:gd name="connsiteX9" fmla="*/ 4488102 w 5173662"/>
              <a:gd name="connsiteY9" fmla="*/ 818256 h 6858000"/>
              <a:gd name="connsiteX10" fmla="*/ 4488102 w 5173662"/>
              <a:gd name="connsiteY10" fmla="*/ 690240 h 6858000"/>
              <a:gd name="connsiteX11" fmla="*/ 4488101 w 5173662"/>
              <a:gd name="connsiteY11" fmla="*/ 690240 h 6858000"/>
              <a:gd name="connsiteX12" fmla="*/ 4360085 w 5173662"/>
              <a:gd name="connsiteY12" fmla="*/ 690240 h 6858000"/>
              <a:gd name="connsiteX13" fmla="*/ 0 w 5173662"/>
              <a:gd name="connsiteY13" fmla="*/ 0 h 6858000"/>
              <a:gd name="connsiteX14" fmla="*/ 5173662 w 5173662"/>
              <a:gd name="connsiteY14" fmla="*/ 0 h 6858000"/>
              <a:gd name="connsiteX15" fmla="*/ 5173662 w 5173662"/>
              <a:gd name="connsiteY15" fmla="*/ 6858000 h 6858000"/>
              <a:gd name="connsiteX16" fmla="*/ 0 w 5173662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73662" h="6858000">
                <a:moveTo>
                  <a:pt x="3805872" y="690240"/>
                </a:moveTo>
                <a:lnTo>
                  <a:pt x="3805872" y="818256"/>
                </a:lnTo>
                <a:lnTo>
                  <a:pt x="4262100" y="818256"/>
                </a:lnTo>
                <a:lnTo>
                  <a:pt x="3729696" y="1350660"/>
                </a:lnTo>
                <a:lnTo>
                  <a:pt x="3820217" y="1441181"/>
                </a:lnTo>
                <a:lnTo>
                  <a:pt x="4360085" y="901313"/>
                </a:lnTo>
                <a:lnTo>
                  <a:pt x="4360085" y="1365882"/>
                </a:lnTo>
                <a:lnTo>
                  <a:pt x="4488101" y="1365882"/>
                </a:lnTo>
                <a:lnTo>
                  <a:pt x="4488101" y="818256"/>
                </a:lnTo>
                <a:lnTo>
                  <a:pt x="4488102" y="818256"/>
                </a:lnTo>
                <a:lnTo>
                  <a:pt x="4488102" y="690240"/>
                </a:lnTo>
                <a:lnTo>
                  <a:pt x="4488101" y="690240"/>
                </a:lnTo>
                <a:lnTo>
                  <a:pt x="4360085" y="690240"/>
                </a:lnTo>
                <a:close/>
                <a:moveTo>
                  <a:pt x="0" y="0"/>
                </a:moveTo>
                <a:lnTo>
                  <a:pt x="5173662" y="0"/>
                </a:lnTo>
                <a:lnTo>
                  <a:pt x="517366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E6EFE9-69CE-71E1-5B5B-E344DFB9DFF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CF949-C78F-45EC-4CDE-5D1B002F007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51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10B5E-BE44-608A-DE4B-D90C921A8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18545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3789177" cy="4572000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3101" y="862641"/>
            <a:ext cx="4339805" cy="2566357"/>
          </a:xfr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/>
            </a:lvl1pPr>
            <a:lvl2pPr marL="742950" indent="-2857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2pPr>
            <a:lvl3pPr marL="1200150" indent="-2857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3pPr>
            <a:lvl4pPr marL="1543050" indent="-1714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4pPr>
            <a:lvl5pPr marL="2000250" indent="-1714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E1EFA6-BBF1-0CF2-B2A5-354FA444260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753101" y="3657818"/>
            <a:ext cx="4339805" cy="2734053"/>
          </a:xfr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/>
            </a:lvl1pPr>
            <a:lvl2pPr marL="742950" indent="-2857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2pPr>
            <a:lvl3pPr marL="1200150" indent="-2857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3pPr>
            <a:lvl4pPr marL="1543050" indent="-1714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4pPr>
            <a:lvl5pPr marL="2000250" indent="-1714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8106A4-B5DE-575D-F7FC-30617899BB5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D562560-6E8E-BE71-34A7-27F566AA4B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03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5"/>
            <a:ext cx="10058400" cy="1280160"/>
          </a:xfrm>
        </p:spPr>
        <p:txBody>
          <a:bodyPr lIns="0" tIns="0" rIns="0" bIns="9144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166B37-A875-10F1-3052-1F5C0DBA005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86741" y="2140864"/>
            <a:ext cx="3797114" cy="3494753"/>
          </a:xfrm>
        </p:spPr>
        <p:txBody>
          <a:bodyPr lIns="91440">
            <a:normAutofit/>
          </a:bodyPr>
          <a:lstStyle>
            <a:lvl1pPr>
              <a:spcBef>
                <a:spcPts val="2800"/>
              </a:spcBef>
              <a:defRPr sz="2400"/>
            </a:lvl1pPr>
            <a:lvl2pPr>
              <a:spcBef>
                <a:spcPts val="2800"/>
              </a:spcBef>
              <a:defRPr sz="2000"/>
            </a:lvl2pPr>
            <a:lvl3pPr>
              <a:spcBef>
                <a:spcPts val="2800"/>
              </a:spcBef>
              <a:defRPr sz="1800"/>
            </a:lvl3pPr>
            <a:lvl4pPr>
              <a:spcBef>
                <a:spcPts val="2800"/>
              </a:spcBef>
              <a:defRPr sz="1600"/>
            </a:lvl4pPr>
            <a:lvl5pPr>
              <a:spcBef>
                <a:spcPts val="2800"/>
              </a:spcBef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16CC85AA-22A1-34BB-C21E-8EEC11334A9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054600" y="2103438"/>
            <a:ext cx="6451600" cy="35321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6CDA2-E91D-329D-7637-2B7A71AB4DE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C0597-1B00-EE50-9A1B-7B2CD5D3EE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0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94946"/>
            <a:ext cx="3793387" cy="27340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1744" y="1926775"/>
            <a:ext cx="5862526" cy="42362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" y="5943600"/>
            <a:ext cx="365760" cy="3657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0" tIns="0" rIns="0" bIns="0" rtlCol="0" anchor="ctr" anchorCtr="0"/>
          <a:lstStyle>
            <a:lvl1pPr algn="ctr">
              <a:defRPr sz="1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71F1EA-20C8-8269-4328-9CFD833A93B4}"/>
              </a:ext>
            </a:extLst>
          </p:cNvPr>
          <p:cNvGrpSpPr/>
          <p:nvPr userDrawn="1"/>
        </p:nvGrpSpPr>
        <p:grpSpPr>
          <a:xfrm>
            <a:off x="10838266" y="752719"/>
            <a:ext cx="602728" cy="596004"/>
            <a:chOff x="11118823" y="513726"/>
            <a:chExt cx="602728" cy="59600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C92664-11DA-FCCE-2DBA-5940FD85729D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6335C2E-70C2-3AA2-D2F6-9837BEB891AF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7E2B3B-D823-D184-ED44-A72BCBB8C1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B05127-A3EE-BCA6-38E9-FEE0E6134EFE}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3862978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E98D2-F38D-1ACF-2990-1F02733759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9107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FD4BCE-35F6-425E-BEE7-07902E8BBFFC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DE75F-DF1E-1625-34E8-3AEB1503F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3" r:id="rId2"/>
    <p:sldLayoutId id="2147483669" r:id="rId3"/>
    <p:sldLayoutId id="2147483668" r:id="rId4"/>
    <p:sldLayoutId id="2147483689" r:id="rId5"/>
    <p:sldLayoutId id="2147483690" r:id="rId6"/>
    <p:sldLayoutId id="2147483691" r:id="rId7"/>
    <p:sldLayoutId id="2147483694" r:id="rId8"/>
    <p:sldLayoutId id="2147483695" r:id="rId9"/>
    <p:sldLayoutId id="2147483670" r:id="rId10"/>
    <p:sldLayoutId id="2147483696" r:id="rId11"/>
    <p:sldLayoutId id="2147483678" r:id="rId12"/>
    <p:sldLayoutId id="2147483677" r:id="rId13"/>
    <p:sldLayoutId id="2147483671" r:id="rId14"/>
  </p:sldLayoutIdLst>
  <p:hf sldNum="0" hdr="0" ftr="0" dt="0"/>
  <p:txStyles>
    <p:titleStyle>
      <a:lvl1pPr algn="l" defTabSz="457200" rtl="0" eaLnBrk="1" latinLnBrk="0" hangingPunct="1">
        <a:lnSpc>
          <a:spcPts val="4500"/>
        </a:lnSpc>
        <a:spcBef>
          <a:spcPct val="0"/>
        </a:spcBef>
        <a:buNone/>
        <a:defRPr sz="40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85000"/>
            <a:lumOff val="1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85000"/>
            <a:lumOff val="1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85000"/>
            <a:lumOff val="1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85000"/>
            <a:lumOff val="1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85000"/>
            <a:lumOff val="1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街道边的彩绘汽车&#10;&#10;AI 生成的内容可能不正确。">
            <a:extLst>
              <a:ext uri="{FF2B5EF4-FFF2-40B4-BE49-F238E27FC236}">
                <a16:creationId xmlns:a16="http://schemas.microsoft.com/office/drawing/2014/main" id="{16116725-CC94-FCE2-3655-C8C474E4D2E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8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15322" r="2904"/>
          <a:stretch/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2F14DB-AE04-43EA-0022-86BA29BBD1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1066800" y="2446020"/>
            <a:ext cx="10058400" cy="1280160"/>
          </a:xfrm>
        </p:spPr>
        <p:txBody>
          <a:bodyPr/>
          <a:lstStyle/>
          <a:p>
            <a:pPr algn="ctr"/>
            <a:r>
              <a:rPr lang="en-US" altLang="zh-CN" sz="35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Spatiotemporal Taxi Demand Forecasting with </a:t>
            </a:r>
            <a:br>
              <a:rPr lang="en-US" altLang="zh-CN" sz="35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CN" sz="35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altLang="zh-CN" sz="35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altLang="zh-CN" sz="35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-RNN and GNN in NYC</a:t>
            </a:r>
            <a:br>
              <a:rPr lang="en-US" altLang="zh-CN" sz="3500" b="1" dirty="0">
                <a:solidFill>
                  <a:schemeClr val="bg1"/>
                </a:solidFill>
              </a:rPr>
            </a:br>
            <a:r>
              <a:rPr lang="en-US" altLang="zh-CN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Tianqi Wang</a:t>
            </a:r>
            <a:br>
              <a:rPr lang="en-US" altLang="zh-CN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CN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Supervised by Dr. </a:t>
            </a:r>
            <a:r>
              <a:rPr lang="en-US" altLang="zh-CN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Ligang</a:t>
            </a:r>
            <a:r>
              <a:rPr lang="en-US" altLang="zh-CN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He</a:t>
            </a:r>
            <a:br>
              <a:rPr lang="en-US" altLang="zh-CN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693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BE9F241-B6FE-1443-BC84-F2F884301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182878"/>
            <a:ext cx="10058400" cy="4572000"/>
          </a:xfrm>
        </p:spPr>
        <p:txBody>
          <a:bodyPr/>
          <a:lstStyle/>
          <a:p>
            <a:r>
              <a:rPr lang="en-US" altLang="zh-CN" dirty="0"/>
              <a:t>RNN result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BBED43-4BAB-8157-D36A-85925399DE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57300" y="1508760"/>
            <a:ext cx="9677399" cy="483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25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D827C-C581-E816-3880-8B429F22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4945"/>
            <a:ext cx="10058400" cy="1280160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Table Placeholder 3">
            <a:extLst>
              <a:ext uri="{FF2B5EF4-FFF2-40B4-BE49-F238E27FC236}">
                <a16:creationId xmlns:a16="http://schemas.microsoft.com/office/drawing/2014/main" id="{3C210E2F-B4AE-58E3-BD38-70314D20862F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2838600341"/>
              </p:ext>
            </p:extLst>
          </p:nvPr>
        </p:nvGraphicFramePr>
        <p:xfrm>
          <a:off x="2035174" y="2198688"/>
          <a:ext cx="8121651" cy="31460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07217">
                  <a:extLst>
                    <a:ext uri="{9D8B030D-6E8A-4147-A177-3AD203B41FA5}">
                      <a16:colId xmlns:a16="http://schemas.microsoft.com/office/drawing/2014/main" val="130956065"/>
                    </a:ext>
                  </a:extLst>
                </a:gridCol>
                <a:gridCol w="2707217">
                  <a:extLst>
                    <a:ext uri="{9D8B030D-6E8A-4147-A177-3AD203B41FA5}">
                      <a16:colId xmlns:a16="http://schemas.microsoft.com/office/drawing/2014/main" val="2749965458"/>
                    </a:ext>
                  </a:extLst>
                </a:gridCol>
                <a:gridCol w="2707217">
                  <a:extLst>
                    <a:ext uri="{9D8B030D-6E8A-4147-A177-3AD203B41FA5}">
                      <a16:colId xmlns:a16="http://schemas.microsoft.com/office/drawing/2014/main" val="2116711163"/>
                    </a:ext>
                  </a:extLst>
                </a:gridCol>
              </a:tblGrid>
              <a:tr h="9188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odel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0E47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vg MAE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0E47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vg MSE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0E4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017008"/>
                  </a:ext>
                </a:extLst>
              </a:tr>
              <a:tr h="5568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MS-RNN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154.55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1888340"/>
                  </a:ext>
                </a:extLst>
              </a:tr>
              <a:tr h="5568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  <a:r>
                        <a:rPr lang="en-US" altLang="zh-CN" dirty="0"/>
                        <a:t>ure GRU</a:t>
                      </a:r>
                      <a:endParaRPr 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1069.15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7089168"/>
                  </a:ext>
                </a:extLst>
              </a:tr>
              <a:tr h="5568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  <a:r>
                        <a:rPr lang="en-US" altLang="zh-CN" dirty="0"/>
                        <a:t>ure LSTM</a:t>
                      </a:r>
                      <a:endParaRPr 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355.05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1597798"/>
                  </a:ext>
                </a:extLst>
              </a:tr>
              <a:tr h="5568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  <a:r>
                        <a:rPr lang="en-US" altLang="zh-CN" dirty="0"/>
                        <a:t>ure Transformer</a:t>
                      </a:r>
                      <a:endParaRPr 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10649.45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376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410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403C4-63CA-80D5-B593-C1D16D12A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7AB4-EC03-1EF2-89F1-F909BCB48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4944"/>
            <a:ext cx="9584266" cy="1387852"/>
          </a:xfrm>
        </p:spPr>
        <p:txBody>
          <a:bodyPr/>
          <a:lstStyle/>
          <a:p>
            <a:r>
              <a:rPr lang="en-US" altLang="zh-CN" dirty="0"/>
              <a:t>Why Do We Need GNN?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947EC57-5ACE-90D0-6EA8-075BE546C08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7334" y="1441613"/>
            <a:ext cx="5964766" cy="508981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1.	Taxi demand is not independent across different 	regions:	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b="1" dirty="0"/>
              <a:t>A surge in demand in one area (e.g., a stadium after an event) affects neighboring zones</a:t>
            </a:r>
            <a:r>
              <a:rPr lang="en-US" altLang="zh-CN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b="1" dirty="0"/>
              <a:t>T</a:t>
            </a:r>
            <a:r>
              <a:rPr lang="en-US" altLang="zh-CN" dirty="0"/>
              <a:t>raditional models </a:t>
            </a:r>
            <a:r>
              <a:rPr lang="en-US" altLang="zh-CN" b="1" dirty="0"/>
              <a:t>(LSTM, GRU, Transformer)</a:t>
            </a:r>
            <a:r>
              <a:rPr lang="en-US" altLang="zh-CN" dirty="0"/>
              <a:t> treat locations as independent, ignoring spatial interactions.</a:t>
            </a:r>
          </a:p>
          <a:p>
            <a:pPr>
              <a:buAutoNum type="arabicPeriod" startAt="2"/>
            </a:pPr>
            <a:r>
              <a:rPr lang="en-US" altLang="zh-CN" dirty="0"/>
              <a:t>GNN is specifically designed for structured spatial data, like city traffic networks.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Model NYC as a graph</a:t>
            </a:r>
            <a:endParaRPr lang="en-US" altLang="zh-CN" b="1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dirty="0"/>
              <a:t>Nodes = Taxi Zones.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dirty="0"/>
              <a:t>Edges = connection between taxi zones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b="1" dirty="0"/>
              <a:t>Learns latent relationships between regions</a:t>
            </a:r>
            <a:r>
              <a:rPr lang="en-US" altLang="zh-CN" dirty="0"/>
              <a:t>, enabling better demand prediction.</a:t>
            </a:r>
          </a:p>
        </p:txBody>
      </p:sp>
      <p:pic>
        <p:nvPicPr>
          <p:cNvPr id="1028" name="Picture 4" descr="Network Science">
            <a:extLst>
              <a:ext uri="{FF2B5EF4-FFF2-40B4-BE49-F238E27FC236}">
                <a16:creationId xmlns:a16="http://schemas.microsoft.com/office/drawing/2014/main" id="{9547062F-3A5C-A609-A857-3C0A6FB19B6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70" y="4582992"/>
            <a:ext cx="3088130" cy="171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HV Trip Record Data - TLC">
            <a:extLst>
              <a:ext uri="{FF2B5EF4-FFF2-40B4-BE49-F238E27FC236}">
                <a16:creationId xmlns:a16="http://schemas.microsoft.com/office/drawing/2014/main" id="{F3ED0FA7-98F1-830C-BB02-CFD3D0478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349" y="225310"/>
            <a:ext cx="2870503" cy="371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箭头: 下 2">
            <a:extLst>
              <a:ext uri="{FF2B5EF4-FFF2-40B4-BE49-F238E27FC236}">
                <a16:creationId xmlns:a16="http://schemas.microsoft.com/office/drawing/2014/main" id="{5AAE0FB8-47DE-C5D1-9D30-E412A03A9944}"/>
              </a:ext>
            </a:extLst>
          </p:cNvPr>
          <p:cNvSpPr/>
          <p:nvPr/>
        </p:nvSpPr>
        <p:spPr>
          <a:xfrm rot="2931056">
            <a:off x="9174721" y="4043818"/>
            <a:ext cx="361950" cy="56643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91E857-073A-0256-6FCB-0F8124B18AFE}"/>
              </a:ext>
            </a:extLst>
          </p:cNvPr>
          <p:cNvSpPr txBox="1"/>
          <p:nvPr/>
        </p:nvSpPr>
        <p:spPr>
          <a:xfrm>
            <a:off x="8329739" y="4640957"/>
            <a:ext cx="44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44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F26D97-FA71-E112-A8B0-5B3CE0E36F92}"/>
              </a:ext>
            </a:extLst>
          </p:cNvPr>
          <p:cNvSpPr txBox="1"/>
          <p:nvPr/>
        </p:nvSpPr>
        <p:spPr>
          <a:xfrm>
            <a:off x="8744902" y="4892299"/>
            <a:ext cx="55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204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6DBF8B-1DFB-FE87-D577-070F3D171DCD}"/>
              </a:ext>
            </a:extLst>
          </p:cNvPr>
          <p:cNvSpPr txBox="1"/>
          <p:nvPr/>
        </p:nvSpPr>
        <p:spPr>
          <a:xfrm>
            <a:off x="9910142" y="5332294"/>
            <a:ext cx="44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84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DAD9A0-A018-F808-3E84-E3E0DB2E3720}"/>
              </a:ext>
            </a:extLst>
          </p:cNvPr>
          <p:cNvSpPr txBox="1"/>
          <p:nvPr/>
        </p:nvSpPr>
        <p:spPr>
          <a:xfrm>
            <a:off x="9009828" y="5840226"/>
            <a:ext cx="44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57E4EA-391E-CC00-3E7A-97845FCD0467}"/>
              </a:ext>
            </a:extLst>
          </p:cNvPr>
          <p:cNvSpPr txBox="1"/>
          <p:nvPr/>
        </p:nvSpPr>
        <p:spPr>
          <a:xfrm>
            <a:off x="8439177" y="5437585"/>
            <a:ext cx="44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99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98E58A-21C5-88B7-7BEA-EEE3B7FD05D7}"/>
              </a:ext>
            </a:extLst>
          </p:cNvPr>
          <p:cNvSpPr txBox="1"/>
          <p:nvPr/>
        </p:nvSpPr>
        <p:spPr>
          <a:xfrm>
            <a:off x="7963315" y="5986344"/>
            <a:ext cx="58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109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03C0FD-0B67-2DDA-0524-0E41A77035C9}"/>
              </a:ext>
            </a:extLst>
          </p:cNvPr>
          <p:cNvSpPr txBox="1"/>
          <p:nvPr/>
        </p:nvSpPr>
        <p:spPr>
          <a:xfrm>
            <a:off x="7461250" y="5572562"/>
            <a:ext cx="54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3C63AC-D1FE-24C8-C263-8481F64BC6FB}"/>
              </a:ext>
            </a:extLst>
          </p:cNvPr>
          <p:cNvSpPr txBox="1"/>
          <p:nvPr/>
        </p:nvSpPr>
        <p:spPr>
          <a:xfrm>
            <a:off x="9493595" y="6429404"/>
            <a:ext cx="5460395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https://girlstalkmath.com/wp-content/uploads/2019/07/grapth-theory-1.png?w=620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E8A6662-838E-3A1B-EF9D-4E4F0C671BC4}"/>
              </a:ext>
            </a:extLst>
          </p:cNvPr>
          <p:cNvSpPr txBox="1"/>
          <p:nvPr/>
        </p:nvSpPr>
        <p:spPr>
          <a:xfrm>
            <a:off x="9493595" y="6578183"/>
            <a:ext cx="60960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https://www.nyc.gov/html/tlc/images/features/taxi_zone_map_staten_island.jpg</a:t>
            </a:r>
          </a:p>
        </p:txBody>
      </p:sp>
    </p:spTree>
    <p:extLst>
      <p:ext uri="{BB962C8B-B14F-4D97-AF65-F5344CB8AC3E}">
        <p14:creationId xmlns:p14="http://schemas.microsoft.com/office/powerpoint/2010/main" val="1154588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B38C3-2C42-CD72-AE04-2B5BF1F3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Architecture: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D5482D-069D-6E3C-A7EE-7A7E9BD840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01405" y="3593372"/>
            <a:ext cx="3842913" cy="3083216"/>
          </a:xfrm>
        </p:spPr>
        <p:txBody>
          <a:bodyPr/>
          <a:lstStyle/>
          <a:p>
            <a:r>
              <a:rPr lang="en-US" altLang="zh-CN" sz="1600" dirty="0"/>
              <a:t>First </a:t>
            </a:r>
            <a:r>
              <a:rPr lang="en-US" altLang="zh-CN" sz="1600" b="1" dirty="0" err="1"/>
              <a:t>GraphSAGE</a:t>
            </a:r>
            <a:r>
              <a:rPr lang="en-US" altLang="zh-CN" sz="1600" b="1" dirty="0"/>
              <a:t> Layer:</a:t>
            </a:r>
            <a:r>
              <a:rPr lang="en-US" altLang="zh-CN" sz="1600" dirty="0"/>
              <a:t> Aggregates demand info from nearby zones.</a:t>
            </a:r>
          </a:p>
          <a:p>
            <a:r>
              <a:rPr lang="en-US" altLang="zh-CN" sz="1600" dirty="0"/>
              <a:t>Second </a:t>
            </a:r>
            <a:r>
              <a:rPr lang="en-US" altLang="zh-CN" sz="1600" b="1" dirty="0" err="1"/>
              <a:t>GraphSAGE</a:t>
            </a:r>
            <a:r>
              <a:rPr lang="en-US" altLang="zh-CN" sz="1600" b="1" dirty="0"/>
              <a:t> Layer:</a:t>
            </a:r>
            <a:r>
              <a:rPr lang="en-US" altLang="zh-CN" sz="1600" dirty="0"/>
              <a:t> Captures higher-order spatial interactions.</a:t>
            </a:r>
          </a:p>
          <a:p>
            <a:r>
              <a:rPr lang="en-US" altLang="zh-CN" sz="1600" b="1" dirty="0"/>
              <a:t>Final Linear Layer(Fully Connect):</a:t>
            </a:r>
            <a:r>
              <a:rPr lang="en-US" altLang="zh-CN" sz="1600" dirty="0"/>
              <a:t> Outputs Final demand predictions for each zone.</a:t>
            </a:r>
            <a:endParaRPr lang="zh-CN" altLang="en-US" sz="1600" dirty="0"/>
          </a:p>
        </p:txBody>
      </p:sp>
      <p:pic>
        <p:nvPicPr>
          <p:cNvPr id="1026" name="Picture 2" descr="NYC Taxi Trends on Valentine's Day">
            <a:extLst>
              <a:ext uri="{FF2B5EF4-FFF2-40B4-BE49-F238E27FC236}">
                <a16:creationId xmlns:a16="http://schemas.microsoft.com/office/drawing/2014/main" id="{5D560AEE-E2BF-28EF-7C6F-CA269EEEA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405" y="384854"/>
            <a:ext cx="3813261" cy="304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CED8FD2-F772-597F-D4AB-1C458F0C50AF}"/>
              </a:ext>
            </a:extLst>
          </p:cNvPr>
          <p:cNvSpPr/>
          <p:nvPr/>
        </p:nvSpPr>
        <p:spPr>
          <a:xfrm>
            <a:off x="2105025" y="1940884"/>
            <a:ext cx="1885950" cy="2838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Taxi Zones as Nodes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712FE06-342E-997D-5CB1-0AA840294000}"/>
              </a:ext>
            </a:extLst>
          </p:cNvPr>
          <p:cNvSpPr/>
          <p:nvPr/>
        </p:nvSpPr>
        <p:spPr>
          <a:xfrm>
            <a:off x="1457325" y="2622175"/>
            <a:ext cx="3152775" cy="3917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Graph Constructure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(Edges = geographical connection)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097C456-A692-BE36-3403-2A3FA846ED4F}"/>
              </a:ext>
            </a:extLst>
          </p:cNvPr>
          <p:cNvSpPr/>
          <p:nvPr/>
        </p:nvSpPr>
        <p:spPr>
          <a:xfrm>
            <a:off x="1457325" y="3411420"/>
            <a:ext cx="3152775" cy="3917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Node Features Extraction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(initial GRU Prediction + Traffic data + …)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D091B03-919E-6E65-07A8-2E894174F827}"/>
              </a:ext>
            </a:extLst>
          </p:cNvPr>
          <p:cNvSpPr/>
          <p:nvPr/>
        </p:nvSpPr>
        <p:spPr>
          <a:xfrm>
            <a:off x="2105025" y="4222129"/>
            <a:ext cx="1885950" cy="2838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GraphSAGE</a:t>
            </a:r>
            <a:r>
              <a:rPr lang="en-US" altLang="zh-CN" sz="1400" dirty="0">
                <a:solidFill>
                  <a:schemeClr val="tx1"/>
                </a:solidFill>
              </a:rPr>
              <a:t> Layer 1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39738E8-B3C0-3E01-D231-EAB7574C32E7}"/>
              </a:ext>
            </a:extLst>
          </p:cNvPr>
          <p:cNvSpPr/>
          <p:nvPr/>
        </p:nvSpPr>
        <p:spPr>
          <a:xfrm>
            <a:off x="2105025" y="4949903"/>
            <a:ext cx="1885950" cy="2838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GraphSAGE</a:t>
            </a:r>
            <a:r>
              <a:rPr lang="en-US" altLang="zh-CN" sz="1400" dirty="0">
                <a:solidFill>
                  <a:schemeClr val="tx1"/>
                </a:solidFill>
              </a:rPr>
              <a:t> Layer 2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4B71164-9E9A-5AAA-3BF9-A2B1CF2DA999}"/>
              </a:ext>
            </a:extLst>
          </p:cNvPr>
          <p:cNvSpPr/>
          <p:nvPr/>
        </p:nvSpPr>
        <p:spPr>
          <a:xfrm>
            <a:off x="2105025" y="5625503"/>
            <a:ext cx="1885950" cy="2838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Fully Connect Layer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859CB61D-C1AA-7863-094B-DAA72BF1433F}"/>
              </a:ext>
            </a:extLst>
          </p:cNvPr>
          <p:cNvSpPr/>
          <p:nvPr/>
        </p:nvSpPr>
        <p:spPr>
          <a:xfrm>
            <a:off x="2952750" y="2224707"/>
            <a:ext cx="209550" cy="391777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B9BE3039-34D8-F1DE-EC3A-D8DACBA3BCFF}"/>
              </a:ext>
            </a:extLst>
          </p:cNvPr>
          <p:cNvSpPr/>
          <p:nvPr/>
        </p:nvSpPr>
        <p:spPr>
          <a:xfrm>
            <a:off x="2943224" y="3012628"/>
            <a:ext cx="209550" cy="391777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AE0EFE1C-21B2-E5CE-0722-16EE56420493}"/>
              </a:ext>
            </a:extLst>
          </p:cNvPr>
          <p:cNvSpPr/>
          <p:nvPr/>
        </p:nvSpPr>
        <p:spPr>
          <a:xfrm>
            <a:off x="2943224" y="3810212"/>
            <a:ext cx="209550" cy="391777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8CBE06F8-A543-79CD-7E86-61DBE05C517B}"/>
              </a:ext>
            </a:extLst>
          </p:cNvPr>
          <p:cNvSpPr/>
          <p:nvPr/>
        </p:nvSpPr>
        <p:spPr>
          <a:xfrm>
            <a:off x="2943224" y="4532039"/>
            <a:ext cx="209550" cy="391777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7EE266D0-A1A4-B83B-A8BD-BE7094839950}"/>
              </a:ext>
            </a:extLst>
          </p:cNvPr>
          <p:cNvSpPr/>
          <p:nvPr/>
        </p:nvSpPr>
        <p:spPr>
          <a:xfrm>
            <a:off x="2952750" y="5233726"/>
            <a:ext cx="209550" cy="391777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左 24">
            <a:extLst>
              <a:ext uri="{FF2B5EF4-FFF2-40B4-BE49-F238E27FC236}">
                <a16:creationId xmlns:a16="http://schemas.microsoft.com/office/drawing/2014/main" id="{26E7B05E-8FF9-7363-83F5-846F6A5012E9}"/>
              </a:ext>
            </a:extLst>
          </p:cNvPr>
          <p:cNvSpPr/>
          <p:nvPr/>
        </p:nvSpPr>
        <p:spPr>
          <a:xfrm>
            <a:off x="4248149" y="1940884"/>
            <a:ext cx="3381375" cy="262359"/>
          </a:xfrm>
          <a:prstGeom prst="lef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537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A12E3-47D3-693C-8609-420B3B0C9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C69B05-AB20-BF95-07D8-B9D547007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182878"/>
            <a:ext cx="10058400" cy="4572000"/>
          </a:xfrm>
        </p:spPr>
        <p:txBody>
          <a:bodyPr/>
          <a:lstStyle/>
          <a:p>
            <a:r>
              <a:rPr lang="en-US" altLang="zh-CN" dirty="0"/>
              <a:t>GNN result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EF417B-4685-108A-78E5-3229E688F3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958"/>
          <a:stretch/>
        </p:blipFill>
        <p:spPr>
          <a:xfrm>
            <a:off x="6324600" y="1665514"/>
            <a:ext cx="5486400" cy="23336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FB01E90-3F3B-E168-7E78-CC3C1F3FA2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042"/>
          <a:stretch/>
        </p:blipFill>
        <p:spPr>
          <a:xfrm>
            <a:off x="6324600" y="3999138"/>
            <a:ext cx="5486400" cy="22383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509AD9-B958-82DB-FB9D-535256209B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1665513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8195A-3449-F088-14EB-5B09F7DDE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41115-0536-823F-49DA-8AB79112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4944"/>
            <a:ext cx="3789177" cy="4572000"/>
          </a:xfrm>
        </p:spPr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64A38DA-3E50-33D9-4A5C-355FF07FEC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23505" y="1474270"/>
            <a:ext cx="5964766" cy="4764605"/>
          </a:xfrm>
        </p:spPr>
        <p:txBody>
          <a:bodyPr>
            <a:normAutofit/>
          </a:bodyPr>
          <a:lstStyle/>
          <a:p>
            <a:r>
              <a:rPr lang="en-US" altLang="zh-CN" b="1" dirty="0"/>
              <a:t>1.	What did we achieve in this study?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Developed a hybrid model (MS-RNN + GNN) for spatiotemporal taxi demand forecasting.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Combined (GRU, LSTM, Transformer), leveraging their individual strengths.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Achieved improved accuracy in predicting taxi demand through GNN.</a:t>
            </a:r>
          </a:p>
          <a:p>
            <a:r>
              <a:rPr lang="en-US" altLang="zh-CN" sz="1600" dirty="0"/>
              <a:t>2.	</a:t>
            </a:r>
            <a:r>
              <a:rPr lang="en-US" altLang="zh-CN" b="1" dirty="0"/>
              <a:t>Innovation contribution?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Hybrid model for taxi demand prediction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Multi-scaled RNN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Rolling training strategy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11" name="图片 10" descr="汽车停在街道上&#10;&#10;AI 生成的内容可能不正确。">
            <a:extLst>
              <a:ext uri="{FF2B5EF4-FFF2-40B4-BE49-F238E27FC236}">
                <a16:creationId xmlns:a16="http://schemas.microsoft.com/office/drawing/2014/main" id="{58C16780-CB9F-C875-D80C-6F1B7452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22" y="1591056"/>
            <a:ext cx="2895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32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8F4D83E-80E4-A388-426E-272C9381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Limitations </a:t>
            </a:r>
            <a:br>
              <a:rPr lang="en-US" altLang="zh-CN" b="1" dirty="0"/>
            </a:br>
            <a:r>
              <a:rPr lang="en-US" altLang="zh-CN" b="1" dirty="0"/>
              <a:t>&amp; Future Work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8F85F28-2998-1D25-B5F5-D786758D72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Challenges we faced</a:t>
            </a:r>
          </a:p>
          <a:p>
            <a:pPr lvl="1"/>
            <a:r>
              <a:rPr lang="en-US" altLang="zh-CN" b="1" dirty="0"/>
              <a:t>Data limitations</a:t>
            </a:r>
            <a:r>
              <a:rPr lang="en-US" altLang="zh-CN" dirty="0"/>
              <a:t>: other feather such us weather or holiday effects were not considered.</a:t>
            </a:r>
            <a:r>
              <a:rPr lang="en-US" altLang="zh-CN" sz="1600" dirty="0"/>
              <a:t> </a:t>
            </a:r>
            <a:r>
              <a:rPr lang="en-US" altLang="zh-CN" sz="1600" b="1" dirty="0"/>
              <a:t>Minimum time step is an hour</a:t>
            </a:r>
            <a:r>
              <a:rPr lang="en-US" altLang="zh-CN" sz="1600" dirty="0"/>
              <a:t>.</a:t>
            </a:r>
            <a:endParaRPr lang="en-US" altLang="zh-CN" dirty="0"/>
          </a:p>
          <a:p>
            <a:pPr lvl="1"/>
            <a:r>
              <a:rPr lang="en-US" altLang="zh-CN" b="1" dirty="0"/>
              <a:t>Computational cost</a:t>
            </a:r>
            <a:r>
              <a:rPr lang="en-US" altLang="zh-CN" dirty="0"/>
              <a:t>: long-term learning is resource-intensive.</a:t>
            </a:r>
          </a:p>
          <a:p>
            <a:pPr lvl="1"/>
            <a:r>
              <a:rPr lang="en-US" altLang="zh-CN" b="1" dirty="0"/>
              <a:t>Generalizability</a:t>
            </a:r>
            <a:r>
              <a:rPr lang="en-US" altLang="zh-CN" dirty="0"/>
              <a:t>: Needs validation on multiple cities beyond NYC.</a:t>
            </a:r>
          </a:p>
          <a:p>
            <a:pPr lvl="1"/>
            <a:r>
              <a:rPr lang="en-US" altLang="zh-CN" b="1" dirty="0"/>
              <a:t>Granularity Limitation</a:t>
            </a:r>
            <a:r>
              <a:rPr lang="zh-CN" altLang="en-US" b="1" dirty="0"/>
              <a:t>：</a:t>
            </a:r>
            <a:r>
              <a:rPr lang="en-US" altLang="zh-CN" dirty="0"/>
              <a:t>Only predict passenger demand for each taxi zone rather than a specific location</a:t>
            </a:r>
            <a:endParaRPr lang="en-US" altLang="zh-CN" sz="1600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34BC8E0-AABD-23C2-1AE3-B0BE7D0A8F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71753" y="1633392"/>
            <a:ext cx="3842913" cy="308321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/>
              <a:t>What can be improved?</a:t>
            </a:r>
            <a:endParaRPr lang="en-US" altLang="zh-CN" sz="2000" dirty="0"/>
          </a:p>
          <a:p>
            <a:r>
              <a:rPr lang="en-US" altLang="zh-CN" sz="2000" dirty="0"/>
              <a:t>Integrate real-time external factors</a:t>
            </a:r>
          </a:p>
          <a:p>
            <a:r>
              <a:rPr lang="en-US" altLang="zh-CN" sz="2000" dirty="0"/>
              <a:t>Use attention mechanisms to optimize RNN model selection further.</a:t>
            </a:r>
          </a:p>
          <a:p>
            <a:r>
              <a:rPr lang="en-US" altLang="zh-CN" sz="2000" dirty="0"/>
              <a:t>Test on different urban environments</a:t>
            </a:r>
          </a:p>
          <a:p>
            <a:r>
              <a:rPr lang="en-US" altLang="zh-CN" sz="2000" dirty="0"/>
              <a:t>Require a high performance GNN to process large graph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94138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BF4D080-6CF9-A4AB-0596-80EAA0CD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4944"/>
            <a:ext cx="9584266" cy="1387852"/>
          </a:xfrm>
        </p:spPr>
        <p:txBody>
          <a:bodyPr anchor="t">
            <a:normAutofit/>
          </a:bodyPr>
          <a:lstStyle/>
          <a:p>
            <a:r>
              <a:rPr lang="en-US" altLang="zh-CN" dirty="0"/>
              <a:t>How can this research </a:t>
            </a:r>
            <a:br>
              <a:rPr lang="en-US" altLang="zh-CN" dirty="0"/>
            </a:br>
            <a:r>
              <a:rPr lang="en-US" altLang="zh-CN" dirty="0"/>
              <a:t>be applied in the real world?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D6B773-1BB8-D6BF-9739-9B4C191393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7334" y="2552698"/>
            <a:ext cx="5964766" cy="3083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For Taxi &amp; Ride-sharing Companies</a:t>
            </a:r>
            <a:r>
              <a:rPr lang="en-US" altLang="zh-CN" dirty="0"/>
              <a:t> → Optimize fleet management.</a:t>
            </a:r>
          </a:p>
          <a:p>
            <a:pPr marL="0" indent="0">
              <a:buNone/>
            </a:pPr>
            <a:br>
              <a:rPr lang="en-US" altLang="zh-CN" dirty="0"/>
            </a:br>
            <a:r>
              <a:rPr lang="en-US" altLang="zh-CN" b="1" dirty="0"/>
              <a:t>For City Planners</a:t>
            </a:r>
            <a:r>
              <a:rPr lang="en-US" altLang="zh-CN" dirty="0"/>
              <a:t> → Improve urban transportation planning &amp; reduce congestion.</a:t>
            </a:r>
          </a:p>
          <a:p>
            <a:pPr marL="0" indent="0">
              <a:buNone/>
            </a:pPr>
            <a:br>
              <a:rPr lang="en-US" altLang="zh-CN" dirty="0"/>
            </a:br>
            <a:r>
              <a:rPr lang="en-US" altLang="zh-CN" b="1" dirty="0"/>
              <a:t>For AI &amp; Mobility Research</a:t>
            </a:r>
            <a:r>
              <a:rPr lang="en-US" altLang="zh-CN" dirty="0"/>
              <a:t> → Serve as a benchmark for future spatiotemporal modeling studies.</a:t>
            </a:r>
            <a:endParaRPr lang="en-US" dirty="0"/>
          </a:p>
        </p:txBody>
      </p:sp>
      <p:pic>
        <p:nvPicPr>
          <p:cNvPr id="3" name="内容占位符 2" descr="火车行驶在轨道上行驶的车辆&#10;&#10;AI 生成的内容可能不正确。">
            <a:extLst>
              <a:ext uri="{FF2B5EF4-FFF2-40B4-BE49-F238E27FC236}">
                <a16:creationId xmlns:a16="http://schemas.microsoft.com/office/drawing/2014/main" id="{A3EF784E-D598-8DB8-C29B-A2F3556D6BE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41410" r="3" b="6642"/>
          <a:stretch/>
        </p:blipFill>
        <p:spPr>
          <a:xfrm>
            <a:off x="7656513" y="2552699"/>
            <a:ext cx="3842913" cy="3083216"/>
          </a:xfrm>
          <a:noFill/>
        </p:spPr>
      </p:pic>
    </p:spTree>
    <p:extLst>
      <p:ext uri="{BB962C8B-B14F-4D97-AF65-F5344CB8AC3E}">
        <p14:creationId xmlns:p14="http://schemas.microsoft.com/office/powerpoint/2010/main" val="3965696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E378A-D549-040F-F951-7691B7463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45AB8-0C65-AAEB-E853-B7662558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4944"/>
            <a:ext cx="5880629" cy="1690444"/>
          </a:xfrm>
        </p:spPr>
        <p:txBody>
          <a:bodyPr anchor="t">
            <a:normAutofit/>
          </a:bodyPr>
          <a:lstStyle/>
          <a:p>
            <a:r>
              <a:rPr lang="en-US" sz="6000" dirty="0"/>
              <a:t>Thank you</a:t>
            </a:r>
          </a:p>
        </p:txBody>
      </p:sp>
      <p:pic>
        <p:nvPicPr>
          <p:cNvPr id="10" name="图片 9" descr="街道上有许多汽车&#10;&#10;AI 生成的内容可能不正确。">
            <a:extLst>
              <a:ext uri="{FF2B5EF4-FFF2-40B4-BE49-F238E27FC236}">
                <a16:creationId xmlns:a16="http://schemas.microsoft.com/office/drawing/2014/main" id="{324191DF-561E-61DF-1EB6-A76A6F48AD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511" r="3" b="3"/>
          <a:stretch/>
        </p:blipFill>
        <p:spPr>
          <a:xfrm>
            <a:off x="677334" y="2476239"/>
            <a:ext cx="5880629" cy="3237948"/>
          </a:xfrm>
          <a:prstGeom prst="rect">
            <a:avLst/>
          </a:prstGeom>
          <a:noFill/>
        </p:spPr>
      </p:pic>
      <p:pic>
        <p:nvPicPr>
          <p:cNvPr id="4" name="图片 3" descr="河边的城市景色&#10;&#10;AI 生成的内容可能不正确。">
            <a:extLst>
              <a:ext uri="{FF2B5EF4-FFF2-40B4-BE49-F238E27FC236}">
                <a16:creationId xmlns:a16="http://schemas.microsoft.com/office/drawing/2014/main" id="{7BE540DF-9D09-00D4-BA21-25EE89E61E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00"/>
          <a:stretch/>
        </p:blipFill>
        <p:spPr>
          <a:xfrm>
            <a:off x="7018338" y="10"/>
            <a:ext cx="5173662" cy="6857990"/>
          </a:xfrm>
          <a:custGeom>
            <a:avLst/>
            <a:gdLst>
              <a:gd name="connsiteX0" fmla="*/ 3805872 w 5173662"/>
              <a:gd name="connsiteY0" fmla="*/ 690240 h 6858000"/>
              <a:gd name="connsiteX1" fmla="*/ 3805872 w 5173662"/>
              <a:gd name="connsiteY1" fmla="*/ 818256 h 6858000"/>
              <a:gd name="connsiteX2" fmla="*/ 4262100 w 5173662"/>
              <a:gd name="connsiteY2" fmla="*/ 818256 h 6858000"/>
              <a:gd name="connsiteX3" fmla="*/ 3729696 w 5173662"/>
              <a:gd name="connsiteY3" fmla="*/ 1350660 h 6858000"/>
              <a:gd name="connsiteX4" fmla="*/ 3820217 w 5173662"/>
              <a:gd name="connsiteY4" fmla="*/ 1441181 h 6858000"/>
              <a:gd name="connsiteX5" fmla="*/ 4360085 w 5173662"/>
              <a:gd name="connsiteY5" fmla="*/ 901313 h 6858000"/>
              <a:gd name="connsiteX6" fmla="*/ 4360085 w 5173662"/>
              <a:gd name="connsiteY6" fmla="*/ 1365882 h 6858000"/>
              <a:gd name="connsiteX7" fmla="*/ 4488101 w 5173662"/>
              <a:gd name="connsiteY7" fmla="*/ 1365882 h 6858000"/>
              <a:gd name="connsiteX8" fmla="*/ 4488101 w 5173662"/>
              <a:gd name="connsiteY8" fmla="*/ 818256 h 6858000"/>
              <a:gd name="connsiteX9" fmla="*/ 4488102 w 5173662"/>
              <a:gd name="connsiteY9" fmla="*/ 818256 h 6858000"/>
              <a:gd name="connsiteX10" fmla="*/ 4488102 w 5173662"/>
              <a:gd name="connsiteY10" fmla="*/ 690240 h 6858000"/>
              <a:gd name="connsiteX11" fmla="*/ 4488101 w 5173662"/>
              <a:gd name="connsiteY11" fmla="*/ 690240 h 6858000"/>
              <a:gd name="connsiteX12" fmla="*/ 4360085 w 5173662"/>
              <a:gd name="connsiteY12" fmla="*/ 690240 h 6858000"/>
              <a:gd name="connsiteX13" fmla="*/ 0 w 5173662"/>
              <a:gd name="connsiteY13" fmla="*/ 0 h 6858000"/>
              <a:gd name="connsiteX14" fmla="*/ 5173662 w 5173662"/>
              <a:gd name="connsiteY14" fmla="*/ 0 h 6858000"/>
              <a:gd name="connsiteX15" fmla="*/ 5173662 w 5173662"/>
              <a:gd name="connsiteY15" fmla="*/ 6858000 h 6858000"/>
              <a:gd name="connsiteX16" fmla="*/ 0 w 5173662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73662" h="6858000">
                <a:moveTo>
                  <a:pt x="3805872" y="690240"/>
                </a:moveTo>
                <a:lnTo>
                  <a:pt x="3805872" y="818256"/>
                </a:lnTo>
                <a:lnTo>
                  <a:pt x="4262100" y="818256"/>
                </a:lnTo>
                <a:lnTo>
                  <a:pt x="3729696" y="1350660"/>
                </a:lnTo>
                <a:lnTo>
                  <a:pt x="3820217" y="1441181"/>
                </a:lnTo>
                <a:lnTo>
                  <a:pt x="4360085" y="901313"/>
                </a:lnTo>
                <a:lnTo>
                  <a:pt x="4360085" y="1365882"/>
                </a:lnTo>
                <a:lnTo>
                  <a:pt x="4488101" y="1365882"/>
                </a:lnTo>
                <a:lnTo>
                  <a:pt x="4488101" y="818256"/>
                </a:lnTo>
                <a:lnTo>
                  <a:pt x="4488102" y="818256"/>
                </a:lnTo>
                <a:lnTo>
                  <a:pt x="4488102" y="690240"/>
                </a:lnTo>
                <a:lnTo>
                  <a:pt x="4488101" y="690240"/>
                </a:lnTo>
                <a:lnTo>
                  <a:pt x="4360085" y="690240"/>
                </a:lnTo>
                <a:close/>
                <a:moveTo>
                  <a:pt x="0" y="0"/>
                </a:moveTo>
                <a:lnTo>
                  <a:pt x="5173662" y="0"/>
                </a:lnTo>
                <a:lnTo>
                  <a:pt x="5173662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668449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929E63A-62C3-DAC1-F330-50C1CC40C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2908494"/>
            <a:ext cx="10058397" cy="1522829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88321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45DC4A-D615-BFE0-B103-6BFCBA3A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Problem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1C0C78C-C2B5-1BA7-C749-0B2622A10B2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The Taxi Demand-Supply Mismatch</a:t>
            </a:r>
          </a:p>
          <a:p>
            <a:pPr lvl="1"/>
            <a:r>
              <a:rPr lang="en-US" altLang="zh-CN" sz="1600" dirty="0"/>
              <a:t>High-Demand Periods</a:t>
            </a:r>
          </a:p>
          <a:p>
            <a:pPr lvl="1"/>
            <a:r>
              <a:rPr lang="en-US" altLang="zh-CN" sz="1600" dirty="0"/>
              <a:t>Low-Demand Periods</a:t>
            </a:r>
          </a:p>
          <a:p>
            <a:r>
              <a:rPr lang="en-US" altLang="zh-CN" sz="2000" dirty="0"/>
              <a:t>The Impact of Poor Taxi Demand Forecasting</a:t>
            </a:r>
          </a:p>
          <a:p>
            <a:pPr lvl="1"/>
            <a:r>
              <a:rPr lang="en-US" altLang="zh-CN" sz="1400" b="1" dirty="0"/>
              <a:t>For Passengers</a:t>
            </a:r>
            <a:endParaRPr lang="en-US" altLang="zh-CN" sz="1400" dirty="0"/>
          </a:p>
          <a:p>
            <a:pPr lvl="1"/>
            <a:r>
              <a:rPr lang="en-US" altLang="zh-CN" sz="1400" b="1" dirty="0"/>
              <a:t>For Taxi Drivers (Especially Inexperienced Ones)</a:t>
            </a:r>
            <a:endParaRPr lang="en-US" altLang="zh-CN" sz="1400" dirty="0"/>
          </a:p>
          <a:p>
            <a:pPr lvl="1"/>
            <a:r>
              <a:rPr lang="en-US" altLang="zh-CN" sz="1400" b="1" dirty="0"/>
              <a:t>For Urban Traffic Management</a:t>
            </a:r>
            <a:endParaRPr lang="en-US" altLang="zh-CN" sz="1400" dirty="0"/>
          </a:p>
          <a:p>
            <a:pPr marL="457200" lvl="1" indent="0">
              <a:buNone/>
            </a:pPr>
            <a:endParaRPr lang="en-US" altLang="zh-CN" sz="16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lvl="8"/>
            <a:endParaRPr lang="zh-CN" altLang="en-US" sz="800" dirty="0"/>
          </a:p>
        </p:txBody>
      </p:sp>
      <p:pic>
        <p:nvPicPr>
          <p:cNvPr id="1026" name="Picture 2" descr="Why You Can't Get a Taxi When It's Raining">
            <a:extLst>
              <a:ext uri="{FF2B5EF4-FFF2-40B4-BE49-F238E27FC236}">
                <a16:creationId xmlns:a16="http://schemas.microsoft.com/office/drawing/2014/main" id="{60047040-D0C9-8724-49F7-E81977FDC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66" y="218930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FD67A60-C6FE-1F4C-B6AD-993C638BD204}"/>
              </a:ext>
            </a:extLst>
          </p:cNvPr>
          <p:cNvSpPr txBox="1"/>
          <p:nvPr/>
        </p:nvSpPr>
        <p:spPr>
          <a:xfrm>
            <a:off x="7800893" y="6105816"/>
            <a:ext cx="3611906" cy="169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https://pyxis.nymag.com/v1/imgs/351/b04/01b44f3d8dc87ce5c0778efdc629a9b205-10-taxi-in-rain.rsquare.w400.jpg</a:t>
            </a:r>
          </a:p>
        </p:txBody>
      </p:sp>
    </p:spTree>
    <p:extLst>
      <p:ext uri="{BB962C8B-B14F-4D97-AF65-F5344CB8AC3E}">
        <p14:creationId xmlns:p14="http://schemas.microsoft.com/office/powerpoint/2010/main" val="1347688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745CF-528B-9C51-1381-10F5BD43B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241C5-E27F-BD64-D365-2D8D025CA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4944"/>
            <a:ext cx="9584266" cy="1387852"/>
          </a:xfrm>
        </p:spPr>
        <p:txBody>
          <a:bodyPr anchor="t">
            <a:normAutofit/>
          </a:bodyPr>
          <a:lstStyle/>
          <a:p>
            <a:r>
              <a:rPr lang="en-US"/>
              <a:t>Why predict passenger demand 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65DCC8-701B-C1CE-2F8A-05F99DE203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7334" y="2552698"/>
            <a:ext cx="5964766" cy="308321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CN" dirty="0"/>
              <a:t>“Utilizing large-scale urban data sets to predict taxi and Uber passengers demand in cities is valuable for designing better taxi dispatch system and improving taxi services.” </a:t>
            </a:r>
            <a:r>
              <a:rPr lang="en-US" altLang="zh-CN" b="1" dirty="0"/>
              <a:t>(Zhao, </a:t>
            </a:r>
            <a:r>
              <a:rPr lang="en-US" altLang="zh-CN" b="1" dirty="0" err="1"/>
              <a:t>Khryashchev</a:t>
            </a:r>
            <a:r>
              <a:rPr lang="en-US" altLang="zh-CN" b="1" dirty="0"/>
              <a:t> and Vo, 2020)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dirty="0"/>
              <a:t>This includes </a:t>
            </a:r>
            <a:r>
              <a:rPr lang="en-US" altLang="zh-CN" b="1" u="sng" dirty="0"/>
              <a:t>Optimize transportation resource allocation, reduce empty driving rates, and improve passenger waiting experience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However, due to the spatiotemporal complexity of traffic flow, traditional prediction methods are difficult to meet actual needs.</a:t>
            </a:r>
            <a:r>
              <a:rPr lang="en-US" altLang="zh-CN" dirty="0"/>
              <a:t>     </a:t>
            </a:r>
            <a:r>
              <a:rPr lang="en-US" altLang="zh-CN" b="1" dirty="0"/>
              <a:t>(Yu, Yin and Zhu, 2018)</a:t>
            </a:r>
            <a:endParaRPr 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C0F0BDE-E77D-2F5A-DA22-F244830DC9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28" r="8528"/>
          <a:stretch/>
        </p:blipFill>
        <p:spPr>
          <a:xfrm>
            <a:off x="7656513" y="2552699"/>
            <a:ext cx="3842913" cy="3083216"/>
          </a:xfrm>
          <a:prstGeom prst="rect">
            <a:avLst/>
          </a:prstGeom>
          <a:noFill/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D91D33D-84A6-7FC7-5921-215397F34916}"/>
              </a:ext>
            </a:extLst>
          </p:cNvPr>
          <p:cNvSpPr txBox="1"/>
          <p:nvPr/>
        </p:nvSpPr>
        <p:spPr>
          <a:xfrm>
            <a:off x="7656513" y="5635915"/>
            <a:ext cx="3842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https://static.wixstatic.com/media/8bb3dd_c3691e3b18d9458eafec098cbec57e58~mv2.png/v1/fill/w_556,h_370,al_c,q_85,usm_0.66_1.00_0.01,enc_avif,quality_auto/8bb3dd_c3691e3b18d9458eafec098cbec57e58~mv2.png</a:t>
            </a:r>
          </a:p>
        </p:txBody>
      </p:sp>
    </p:spTree>
    <p:extLst>
      <p:ext uri="{BB962C8B-B14F-4D97-AF65-F5344CB8AC3E}">
        <p14:creationId xmlns:p14="http://schemas.microsoft.com/office/powerpoint/2010/main" val="3523879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4944"/>
            <a:ext cx="9584266" cy="1387852"/>
          </a:xfrm>
        </p:spPr>
        <p:txBody>
          <a:bodyPr anchor="t">
            <a:normAutofit/>
          </a:bodyPr>
          <a:lstStyle/>
          <a:p>
            <a:r>
              <a:rPr lang="en-US" dirty="0"/>
              <a:t>Complex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4599" y="2384902"/>
            <a:ext cx="6158624" cy="269974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1500" dirty="0"/>
              <a:t>Traffic flow exhibits </a:t>
            </a:r>
            <a:r>
              <a:rPr lang="en-US" altLang="zh-CN" sz="1500" b="1" u="sng" dirty="0"/>
              <a:t>spatial correlations</a:t>
            </a:r>
            <a:r>
              <a:rPr lang="en-US" altLang="zh-CN" sz="1500" u="sng" dirty="0"/>
              <a:t> </a:t>
            </a:r>
            <a:r>
              <a:rPr lang="en-US" altLang="zh-CN" sz="1500" dirty="0"/>
              <a:t>(e.g., interactions between neighboring regions) and </a:t>
            </a:r>
            <a:r>
              <a:rPr lang="en-US" altLang="zh-CN" sz="1500" b="1" u="sng" dirty="0"/>
              <a:t>temporal dependencies</a:t>
            </a:r>
            <a:r>
              <a:rPr lang="en-US" altLang="zh-CN" sz="1500" u="sng" dirty="0"/>
              <a:t> </a:t>
            </a:r>
            <a:r>
              <a:rPr lang="en-US" altLang="zh-CN" sz="1500" dirty="0"/>
              <a:t>(e.g., peak vs. off-peak periods).</a:t>
            </a:r>
          </a:p>
          <a:p>
            <a:pPr>
              <a:lnSpc>
                <a:spcPct val="90000"/>
              </a:lnSpc>
            </a:pPr>
            <a:endParaRPr lang="en-US" altLang="zh-CN" sz="1500" dirty="0"/>
          </a:p>
          <a:p>
            <a:pPr>
              <a:lnSpc>
                <a:spcPct val="90000"/>
              </a:lnSpc>
            </a:pPr>
            <a:r>
              <a:rPr lang="en-US" altLang="zh-CN" sz="1500" dirty="0"/>
              <a:t>Traditional time-series methods, such as </a:t>
            </a:r>
            <a:r>
              <a:rPr lang="en-US" altLang="zh-CN" sz="1500" b="1" dirty="0"/>
              <a:t>LSTM and GRU</a:t>
            </a:r>
            <a:r>
              <a:rPr lang="en-US" altLang="zh-CN" sz="1500" dirty="0"/>
              <a:t>, focus solely on temporal patterns while ignoring spatial dependencies, making them ineffective in capturing interactions between adjacent regions.</a:t>
            </a:r>
          </a:p>
          <a:p>
            <a:pPr>
              <a:lnSpc>
                <a:spcPct val="90000"/>
              </a:lnSpc>
            </a:pPr>
            <a:endParaRPr lang="en-US" altLang="zh-CN" sz="1500" dirty="0"/>
          </a:p>
          <a:p>
            <a:pPr>
              <a:lnSpc>
                <a:spcPct val="90000"/>
              </a:lnSpc>
            </a:pPr>
            <a:r>
              <a:rPr lang="en-US" altLang="zh-CN" sz="1500" dirty="0"/>
              <a:t>On the other hand, </a:t>
            </a:r>
            <a:r>
              <a:rPr lang="en-US" altLang="zh-CN" sz="1500" b="1" dirty="0"/>
              <a:t>Graph Neural Networks (GNNs)</a:t>
            </a:r>
            <a:r>
              <a:rPr lang="en-US" altLang="zh-CN" sz="1500" dirty="0"/>
              <a:t> effectively model spatial relationships but struggle to independently capture temporal dependencies.</a:t>
            </a:r>
            <a:endParaRPr lang="en-US" sz="1500" dirty="0"/>
          </a:p>
        </p:txBody>
      </p:sp>
      <p:pic>
        <p:nvPicPr>
          <p:cNvPr id="4" name="图片 3" descr="交通信号灯&#10;&#10;AI 生成的内容可能不正确。">
            <a:extLst>
              <a:ext uri="{FF2B5EF4-FFF2-40B4-BE49-F238E27FC236}">
                <a16:creationId xmlns:a16="http://schemas.microsoft.com/office/drawing/2014/main" id="{FD2ECA0B-BCCF-ECE5-E442-E9BDAFEED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942" y="2082796"/>
            <a:ext cx="3180224" cy="39752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A253EF7-BFAB-FD19-321F-2EE687ADF3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12650" y="2082796"/>
            <a:ext cx="3042807" cy="3975281"/>
          </a:xfrm>
          <a:prstGeom prst="rect">
            <a:avLst/>
          </a:prstGeom>
          <a:noFill/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9147AB-3BBD-15FF-8D07-46A9F6EF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has been done so far?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50F6A-C937-517A-F014-3C469BE38B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4026" y="1497750"/>
            <a:ext cx="5964766" cy="138785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600" dirty="0"/>
              <a:t>Recent Advances (Hybrid Models)</a:t>
            </a:r>
          </a:p>
          <a:p>
            <a:pPr lvl="1"/>
            <a:r>
              <a:rPr lang="en-US" altLang="zh-CN" sz="1400" dirty="0"/>
              <a:t>Contextualized Spatial-Temporal Network (CSTN) </a:t>
            </a:r>
          </a:p>
          <a:p>
            <a:pPr lvl="1"/>
            <a:r>
              <a:rPr lang="en-US" altLang="zh-CN" sz="1400" dirty="0"/>
              <a:t>STGCN (</a:t>
            </a:r>
            <a:r>
              <a:rPr lang="en-US" altLang="zh-CN" sz="1400" dirty="0" err="1"/>
              <a:t>Spatio</a:t>
            </a:r>
            <a:r>
              <a:rPr lang="en-US" altLang="zh-CN" sz="1400" dirty="0"/>
              <a:t>-Temporal Graph Convolutional Network)</a:t>
            </a:r>
          </a:p>
          <a:p>
            <a:pPr marL="457200" lvl="1" indent="0">
              <a:buNone/>
            </a:pPr>
            <a:endParaRPr lang="en-US" altLang="zh-CN" sz="14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F639C3B-7722-1766-AF96-0BA2CB592889}"/>
              </a:ext>
            </a:extLst>
          </p:cNvPr>
          <p:cNvSpPr txBox="1">
            <a:spLocks/>
          </p:cNvSpPr>
          <p:nvPr/>
        </p:nvSpPr>
        <p:spPr>
          <a:xfrm>
            <a:off x="677334" y="3297601"/>
            <a:ext cx="5964766" cy="1053013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>
            <a:lvl1pPr marL="457200" indent="-4572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+mj-lt"/>
              <a:buAutoNum type="alphaLcPeriod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+mj-lt"/>
              <a:buAutoNum type="arabicParenR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+mj-lt"/>
              <a:buAutoNum type="alphaLcParenR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+mj-lt"/>
              <a:buAutoNum type="romanLcPeriod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altLang="zh-CN" sz="1600" dirty="0"/>
              <a:t>Limitations:</a:t>
            </a:r>
          </a:p>
          <a:p>
            <a:pPr marL="457200" lvl="1" indent="0">
              <a:buNone/>
            </a:pPr>
            <a:r>
              <a:rPr lang="en-US" altLang="zh-CN" sz="1400" b="1" dirty="0"/>
              <a:t>Both model</a:t>
            </a:r>
            <a:r>
              <a:rPr lang="en-US" altLang="zh-CN" sz="1400" dirty="0"/>
              <a:t> required High computational cost, making real-time deployment challenging.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74C2EC2-5CBC-8CA7-77BB-2A977C6225B9}"/>
              </a:ext>
            </a:extLst>
          </p:cNvPr>
          <p:cNvSpPr txBox="1">
            <a:spLocks/>
          </p:cNvSpPr>
          <p:nvPr/>
        </p:nvSpPr>
        <p:spPr>
          <a:xfrm>
            <a:off x="692574" y="4568375"/>
            <a:ext cx="5964766" cy="1387853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>
            <a:lvl1pPr marL="457200" indent="-4572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+mj-lt"/>
              <a:buAutoNum type="alphaLcPeriod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+mj-lt"/>
              <a:buAutoNum type="arabicParenR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+mj-lt"/>
              <a:buAutoNum type="alphaLcParenR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+mj-lt"/>
              <a:buAutoNum type="romanLcPeriod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altLang="zh-CN" sz="1600" dirty="0"/>
              <a:t>My project will focus on:</a:t>
            </a:r>
          </a:p>
          <a:p>
            <a:pPr lvl="1"/>
            <a:r>
              <a:rPr lang="en-US" altLang="zh-CN" sz="1400" b="1" u="sng" dirty="0"/>
              <a:t>Improve forecasting efficiency and accuracy</a:t>
            </a:r>
          </a:p>
          <a:p>
            <a:pPr lvl="1"/>
            <a:r>
              <a:rPr lang="en-US" altLang="zh-CN" sz="1400" b="1" u="sng" dirty="0"/>
              <a:t>Build a lighter model that scalable for real time update without losing performance.</a:t>
            </a:r>
          </a:p>
        </p:txBody>
      </p:sp>
    </p:spTree>
    <p:extLst>
      <p:ext uri="{BB962C8B-B14F-4D97-AF65-F5344CB8AC3E}">
        <p14:creationId xmlns:p14="http://schemas.microsoft.com/office/powerpoint/2010/main" val="3528126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A67AA52-1F57-3B37-B231-31DC17D2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/>
              <a:t>Project management</a:t>
            </a:r>
          </a:p>
        </p:txBody>
      </p:sp>
      <p:sp>
        <p:nvSpPr>
          <p:cNvPr id="7" name="表格占位符 6">
            <a:extLst>
              <a:ext uri="{FF2B5EF4-FFF2-40B4-BE49-F238E27FC236}">
                <a16:creationId xmlns:a16="http://schemas.microsoft.com/office/drawing/2014/main" id="{E8CF92DA-EDD2-8322-A317-50ADFD358D24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77334" y="2052105"/>
            <a:ext cx="10820400" cy="335729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Develop a </a:t>
            </a:r>
            <a:r>
              <a:rPr lang="en-US" altLang="zh-CN" b="1" dirty="0"/>
              <a:t>spatiotemporal forecasting model</a:t>
            </a:r>
            <a:r>
              <a:rPr lang="en-US" altLang="zh-CN" dirty="0"/>
              <a:t> for taxi demand prediction.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Combine </a:t>
            </a:r>
            <a:r>
              <a:rPr lang="en-US" altLang="zh-CN" b="1" dirty="0"/>
              <a:t>Multi-Scale RNN (MS-RNN) and Graph Neural Networks (GNN)</a:t>
            </a:r>
            <a:r>
              <a:rPr lang="en-US" altLang="zh-CN" dirty="0"/>
              <a:t> to capture </a:t>
            </a:r>
            <a:r>
              <a:rPr lang="en-US" altLang="zh-CN" b="1" dirty="0"/>
              <a:t>both temporal and spatial dependencies</a:t>
            </a:r>
            <a:r>
              <a:rPr lang="en-US" altLang="zh-C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Generate a </a:t>
            </a:r>
            <a:r>
              <a:rPr lang="en-US" altLang="zh-CN" b="1" dirty="0"/>
              <a:t>heat map</a:t>
            </a:r>
            <a:r>
              <a:rPr lang="en-US" altLang="zh-CN" dirty="0"/>
              <a:t> showing taxi demand distribution and give</a:t>
            </a:r>
            <a:r>
              <a:rPr lang="en-US" altLang="zh-CN" b="1" dirty="0"/>
              <a:t> taxi dispatch suggestion.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90988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02F35FF-3D12-CCAE-6336-5BE04B8AC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4944"/>
            <a:ext cx="3789177" cy="1155627"/>
          </a:xfrm>
        </p:spPr>
        <p:txBody>
          <a:bodyPr/>
          <a:lstStyle/>
          <a:p>
            <a:r>
              <a:rPr lang="en-US" altLang="zh-CN" dirty="0"/>
              <a:t>Introduce </a:t>
            </a:r>
            <a:br>
              <a:rPr lang="en-US" altLang="zh-CN" dirty="0"/>
            </a:br>
            <a:r>
              <a:rPr lang="en-US" altLang="zh-CN" dirty="0"/>
              <a:t>NYC Taxi Zone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34D15E-CA6D-23CC-7932-5AB65EBF0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2" descr="NYC Taxi Trends on Valentine's Day">
            <a:extLst>
              <a:ext uri="{FF2B5EF4-FFF2-40B4-BE49-F238E27FC236}">
                <a16:creationId xmlns:a16="http://schemas.microsoft.com/office/drawing/2014/main" id="{E471B1D7-9512-1C88-CAC9-07F7F57B2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234" y="592684"/>
            <a:ext cx="6977743" cy="55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883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50842-DE7C-D5D3-2EC7-9C211C582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47C34B-C413-D501-0090-6E3BABCFB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4944"/>
            <a:ext cx="3789177" cy="774627"/>
          </a:xfrm>
        </p:spPr>
        <p:txBody>
          <a:bodyPr/>
          <a:lstStyle/>
          <a:p>
            <a:r>
              <a:rPr lang="en-US" altLang="zh-CN" dirty="0"/>
              <a:t>Methodology</a:t>
            </a:r>
            <a:br>
              <a:rPr lang="en-US" altLang="zh-CN" dirty="0"/>
            </a:br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46AFAC-07FD-60FD-7C80-43DC8629C31C}"/>
              </a:ext>
            </a:extLst>
          </p:cNvPr>
          <p:cNvSpPr txBox="1"/>
          <p:nvPr/>
        </p:nvSpPr>
        <p:spPr>
          <a:xfrm>
            <a:off x="6116108" y="2112663"/>
            <a:ext cx="37891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Hybrid Model</a:t>
            </a:r>
          </a:p>
          <a:p>
            <a:r>
              <a:rPr lang="en-US" altLang="zh-CN" sz="1800" dirty="0"/>
              <a:t>Multi Scale-RNN for temporal learning, GNN for spatial dependencies.</a:t>
            </a:r>
          </a:p>
          <a:p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25CFB06-FDD7-C07F-50AD-EE64A2FABEAC}"/>
              </a:ext>
            </a:extLst>
          </p:cNvPr>
          <p:cNvSpPr/>
          <p:nvPr/>
        </p:nvSpPr>
        <p:spPr>
          <a:xfrm>
            <a:off x="6179003" y="3461183"/>
            <a:ext cx="1600200" cy="1002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MS-RNN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B2ED037-1ABA-A461-4EE5-609EAF8E5815}"/>
              </a:ext>
            </a:extLst>
          </p:cNvPr>
          <p:cNvSpPr/>
          <p:nvPr/>
        </p:nvSpPr>
        <p:spPr>
          <a:xfrm>
            <a:off x="8243657" y="3461183"/>
            <a:ext cx="1600200" cy="1002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GNN</a:t>
            </a:r>
            <a:endParaRPr lang="zh-CN" altLang="en-US" dirty="0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57220A42-60B7-02E6-11BB-48733E273027}"/>
              </a:ext>
            </a:extLst>
          </p:cNvPr>
          <p:cNvSpPr/>
          <p:nvPr/>
        </p:nvSpPr>
        <p:spPr>
          <a:xfrm>
            <a:off x="7779203" y="3853939"/>
            <a:ext cx="476940" cy="21684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D920F705-6921-E68D-AEC8-23827E54F7A4}"/>
              </a:ext>
            </a:extLst>
          </p:cNvPr>
          <p:cNvSpPr/>
          <p:nvPr/>
        </p:nvSpPr>
        <p:spPr>
          <a:xfrm>
            <a:off x="9843857" y="3887903"/>
            <a:ext cx="476940" cy="21684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2EFC6000-7FE5-21F1-731F-9EC0137DF668}"/>
              </a:ext>
            </a:extLst>
          </p:cNvPr>
          <p:cNvSpPr/>
          <p:nvPr/>
        </p:nvSpPr>
        <p:spPr>
          <a:xfrm>
            <a:off x="5704700" y="3853939"/>
            <a:ext cx="474303" cy="21684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2CDEEE-AB8D-1BDA-5EE8-96621187E7A7}"/>
              </a:ext>
            </a:extLst>
          </p:cNvPr>
          <p:cNvSpPr txBox="1"/>
          <p:nvPr/>
        </p:nvSpPr>
        <p:spPr>
          <a:xfrm>
            <a:off x="5941851" y="4604174"/>
            <a:ext cx="5504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Result:</a:t>
            </a:r>
            <a:r>
              <a:rPr lang="en-US" altLang="zh-CN"/>
              <a:t> model will output predicted passenger demand for each taxi zone in the upcoming hour</a:t>
            </a:r>
          </a:p>
          <a:p>
            <a:endParaRPr lang="en-US" altLang="zh-CN"/>
          </a:p>
          <a:p>
            <a:r>
              <a:rPr lang="en-US" altLang="zh-CN"/>
              <a:t>Use </a:t>
            </a:r>
            <a:r>
              <a:rPr lang="en-US" altLang="zh-CN" b="1"/>
              <a:t>rolling training strategy</a:t>
            </a:r>
            <a:r>
              <a:rPr lang="en-US" altLang="zh-CN"/>
              <a:t>, where the training dataset is continuously updated with the most recent data.</a:t>
            </a:r>
            <a:endParaRPr lang="zh-CN" altLang="en-US" dirty="0"/>
          </a:p>
        </p:txBody>
      </p:sp>
      <p:pic>
        <p:nvPicPr>
          <p:cNvPr id="8" name="Picture 2" descr="NYC Taxi Trends on Valentine's Day">
            <a:extLst>
              <a:ext uri="{FF2B5EF4-FFF2-40B4-BE49-F238E27FC236}">
                <a16:creationId xmlns:a16="http://schemas.microsoft.com/office/drawing/2014/main" id="{0D21DFD6-7110-2AF0-8E3D-E9BB763AD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79" y="2265433"/>
            <a:ext cx="4447121" cy="355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9AB970-5EE3-1EB1-50D5-1956AFBBAC52}"/>
              </a:ext>
            </a:extLst>
          </p:cNvPr>
          <p:cNvSpPr txBox="1"/>
          <p:nvPr/>
        </p:nvSpPr>
        <p:spPr>
          <a:xfrm>
            <a:off x="5867400" y="62059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Dataset:</a:t>
            </a:r>
            <a:r>
              <a:rPr lang="en-US" altLang="zh-CN" sz="1800" dirty="0"/>
              <a:t> </a:t>
            </a:r>
          </a:p>
          <a:p>
            <a:r>
              <a:rPr lang="en-US" altLang="zh-CN" sz="1800" b="1" i="0" dirty="0">
                <a:solidFill>
                  <a:srgbClr val="2D7BA8"/>
                </a:solidFill>
                <a:effectLst/>
                <a:latin typeface="Helvetica Neue"/>
              </a:rPr>
              <a:t>TLC Trip Record Data 2021 (New York city)</a:t>
            </a:r>
            <a:endParaRPr lang="en-US" altLang="zh-CN" sz="1800" b="1" dirty="0"/>
          </a:p>
          <a:p>
            <a:r>
              <a:rPr lang="en-US" altLang="zh-CN" sz="1800" b="1" dirty="0">
                <a:solidFill>
                  <a:srgbClr val="2D7BA8"/>
                </a:solidFill>
                <a:latin typeface="Helvetica Neue"/>
              </a:rPr>
              <a:t>NYC Taxi Zone Shapefile</a:t>
            </a:r>
          </a:p>
          <a:p>
            <a:r>
              <a:rPr lang="en-US" altLang="zh-CN" b="1" dirty="0">
                <a:solidFill>
                  <a:srgbClr val="2D7BA8"/>
                </a:solidFill>
                <a:latin typeface="Helvetica Neue"/>
              </a:rPr>
              <a:t>NYC traffic data</a:t>
            </a:r>
            <a:endParaRPr lang="en-US" altLang="zh-CN" sz="1800" b="1" dirty="0">
              <a:solidFill>
                <a:srgbClr val="2D7BA8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8639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8750B-D232-4688-407A-DAC2407E2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4944"/>
            <a:ext cx="9584266" cy="1387852"/>
          </a:xfrm>
        </p:spPr>
        <p:txBody>
          <a:bodyPr/>
          <a:lstStyle/>
          <a:p>
            <a:r>
              <a:rPr lang="en-US" dirty="0"/>
              <a:t>Why Do We Need MS-RNN?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DA1357-F081-D7F6-4FB3-08E62F6C3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7334" y="1441613"/>
            <a:ext cx="5964766" cy="508981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1.	Predicting taxi demand is complex</a:t>
            </a:r>
            <a:r>
              <a:rPr lang="en-US" altLang="zh-CN" dirty="0"/>
              <a:t> because 	different timeframes have different patterns: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b="1" dirty="0"/>
              <a:t>Short-term trends (minutes/hours)</a:t>
            </a:r>
            <a:r>
              <a:rPr lang="en-US" altLang="zh-CN" dirty="0"/>
              <a:t> are highly volatile.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b="1" dirty="0"/>
              <a:t>Mid-term trends (days/weeks)</a:t>
            </a:r>
            <a:r>
              <a:rPr lang="en-US" altLang="zh-CN" dirty="0"/>
              <a:t> follow periodic patterns (e.g., weekdays vs. weekends).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b="1" dirty="0"/>
              <a:t>Long-term trends (months)</a:t>
            </a:r>
            <a:r>
              <a:rPr lang="en-US" altLang="zh-CN" dirty="0"/>
              <a:t> capture seasonal effects</a:t>
            </a:r>
          </a:p>
          <a:p>
            <a:pPr>
              <a:buAutoNum type="arabicPeriod" startAt="2"/>
            </a:pPr>
            <a:r>
              <a:rPr lang="en-US" altLang="zh-CN" dirty="0"/>
              <a:t>Problem with existing models: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b="1" dirty="0"/>
              <a:t>GRU (Gated Recurrent Unit) is too sensitive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b="1" dirty="0"/>
              <a:t>LSTM</a:t>
            </a:r>
            <a:r>
              <a:rPr lang="en-US" altLang="zh-CN" dirty="0"/>
              <a:t> (Long Short-Term Memory) captures mid-term dependencies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b="1" dirty="0"/>
              <a:t>Transformers</a:t>
            </a:r>
            <a:r>
              <a:rPr lang="en-US" altLang="zh-CN" dirty="0"/>
              <a:t> are only great at long-range time data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735FF7FE-86A0-34D0-5382-E2CB802957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22028" y="1734453"/>
            <a:ext cx="4452257" cy="46445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/>
              <a:t>MS-RNN</a:t>
            </a:r>
            <a:r>
              <a:rPr lang="en-US" altLang="zh-CN" sz="2000" dirty="0"/>
              <a:t> uses GRU, LSTM and Transformer to process data in </a:t>
            </a:r>
            <a:r>
              <a:rPr lang="en-US" altLang="zh-CN" sz="2000" b="1" dirty="0"/>
              <a:t>different time dimensions</a:t>
            </a:r>
          </a:p>
          <a:p>
            <a:r>
              <a:rPr lang="en-US" altLang="zh-CN" b="1" dirty="0"/>
              <a:t>GRU</a:t>
            </a:r>
            <a:r>
              <a:rPr lang="en-US" altLang="zh-CN" dirty="0"/>
              <a:t> handles short-term fluctuations</a:t>
            </a:r>
          </a:p>
          <a:p>
            <a:r>
              <a:rPr lang="en-US" b="1" dirty="0"/>
              <a:t>LSTM</a:t>
            </a:r>
            <a:r>
              <a:rPr lang="en-US" dirty="0"/>
              <a:t> captures mid-term trends</a:t>
            </a:r>
          </a:p>
          <a:p>
            <a:r>
              <a:rPr lang="en-US" altLang="zh-CN" b="1" dirty="0"/>
              <a:t>Transformer</a:t>
            </a:r>
            <a:r>
              <a:rPr lang="en-US" altLang="zh-CN" dirty="0"/>
              <a:t> detects long-term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95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C1E95BF-85C7-00DB-7488-F21A2C5EE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574" y="303994"/>
            <a:ext cx="9584266" cy="1387852"/>
          </a:xfrm>
        </p:spPr>
        <p:txBody>
          <a:bodyPr/>
          <a:lstStyle/>
          <a:p>
            <a:r>
              <a:rPr lang="en-US" altLang="zh-CN" dirty="0"/>
              <a:t>MS-RNN </a:t>
            </a:r>
            <a:br>
              <a:rPr lang="en-US" altLang="zh-CN" dirty="0"/>
            </a:br>
            <a:r>
              <a:rPr lang="en-US" altLang="zh-CN" dirty="0"/>
              <a:t>Architecture</a:t>
            </a:r>
            <a:endParaRPr lang="zh-CN" altLang="en-US" dirty="0"/>
          </a:p>
        </p:txBody>
      </p:sp>
      <p:pic>
        <p:nvPicPr>
          <p:cNvPr id="20" name="内容占位符 19">
            <a:extLst>
              <a:ext uri="{FF2B5EF4-FFF2-40B4-BE49-F238E27FC236}">
                <a16:creationId xmlns:a16="http://schemas.microsoft.com/office/drawing/2014/main" id="{C1A0659B-D130-7B11-E782-C12EE8E4967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481161" y="1352565"/>
            <a:ext cx="2795679" cy="339281"/>
          </a:xfr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C741D41-A20D-9D7A-4DE1-48D8BD19D597}"/>
              </a:ext>
            </a:extLst>
          </p:cNvPr>
          <p:cNvSpPr/>
          <p:nvPr/>
        </p:nvSpPr>
        <p:spPr>
          <a:xfrm>
            <a:off x="2000721" y="1685485"/>
            <a:ext cx="2926926" cy="536579"/>
          </a:xfrm>
          <a:prstGeom prst="roundRect">
            <a:avLst/>
          </a:prstGeom>
          <a:solidFill>
            <a:srgbClr val="C0E47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Input Taxi Demand Data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E9CBF88-8DAF-5FAA-70A6-87F396D7F7CA}"/>
              </a:ext>
            </a:extLst>
          </p:cNvPr>
          <p:cNvSpPr/>
          <p:nvPr/>
        </p:nvSpPr>
        <p:spPr>
          <a:xfrm>
            <a:off x="902124" y="2720546"/>
            <a:ext cx="1433677" cy="536579"/>
          </a:xfrm>
          <a:prstGeom prst="roundRect">
            <a:avLst/>
          </a:prstGeom>
          <a:solidFill>
            <a:srgbClr val="C0E47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Pure Data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(1-hour)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C29C609-12F1-F3D8-610E-8BD581A8953E}"/>
              </a:ext>
            </a:extLst>
          </p:cNvPr>
          <p:cNvSpPr/>
          <p:nvPr/>
        </p:nvSpPr>
        <p:spPr>
          <a:xfrm>
            <a:off x="2747346" y="2720545"/>
            <a:ext cx="1433677" cy="536579"/>
          </a:xfrm>
          <a:prstGeom prst="roundRect">
            <a:avLst/>
          </a:prstGeom>
          <a:solidFill>
            <a:srgbClr val="C0E47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LSTM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sz="1600" dirty="0">
                <a:solidFill>
                  <a:schemeClr val="tx1"/>
                </a:solidFill>
              </a:rPr>
              <a:t>1 day/week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BEB00CE-7E3F-D8E4-23A6-C6C84D6973F3}"/>
              </a:ext>
            </a:extLst>
          </p:cNvPr>
          <p:cNvSpPr/>
          <p:nvPr/>
        </p:nvSpPr>
        <p:spPr>
          <a:xfrm>
            <a:off x="4597247" y="2720544"/>
            <a:ext cx="1433677" cy="536579"/>
          </a:xfrm>
          <a:prstGeom prst="roundRect">
            <a:avLst/>
          </a:prstGeom>
          <a:solidFill>
            <a:srgbClr val="C0E47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Transformer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(1-month)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8C6970D-0CA5-B579-ADC7-390F350F04BF}"/>
              </a:ext>
            </a:extLst>
          </p:cNvPr>
          <p:cNvSpPr/>
          <p:nvPr/>
        </p:nvSpPr>
        <p:spPr>
          <a:xfrm>
            <a:off x="3095124" y="3733519"/>
            <a:ext cx="2624302" cy="536579"/>
          </a:xfrm>
          <a:prstGeom prst="roundRect">
            <a:avLst/>
          </a:prstGeom>
          <a:solidFill>
            <a:srgbClr val="C0E47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Feature Fusion Layer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43779B0-F5E3-5824-08DF-5BBBD01F904A}"/>
              </a:ext>
            </a:extLst>
          </p:cNvPr>
          <p:cNvSpPr/>
          <p:nvPr/>
        </p:nvSpPr>
        <p:spPr>
          <a:xfrm>
            <a:off x="1687004" y="4781601"/>
            <a:ext cx="3184636" cy="536579"/>
          </a:xfrm>
          <a:prstGeom prst="roundRect">
            <a:avLst/>
          </a:prstGeom>
          <a:solidFill>
            <a:srgbClr val="C0E47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GRU(Final Prediction)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9986B3A-7180-DADD-739A-64B9BEE6E5C0}"/>
              </a:ext>
            </a:extLst>
          </p:cNvPr>
          <p:cNvSpPr/>
          <p:nvPr/>
        </p:nvSpPr>
        <p:spPr>
          <a:xfrm>
            <a:off x="1687004" y="5781553"/>
            <a:ext cx="3184636" cy="536579"/>
          </a:xfrm>
          <a:prstGeom prst="roundRect">
            <a:avLst/>
          </a:prstGeom>
          <a:solidFill>
            <a:srgbClr val="C0E47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Predicted Demand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9EE8234F-B493-6B6A-ACDE-D6F8AAC0740B}"/>
              </a:ext>
            </a:extLst>
          </p:cNvPr>
          <p:cNvSpPr/>
          <p:nvPr/>
        </p:nvSpPr>
        <p:spPr>
          <a:xfrm rot="2418823">
            <a:off x="1643172" y="2190831"/>
            <a:ext cx="357770" cy="565119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875FFB2F-AC9C-7EC4-1579-5E3A43E5D153}"/>
              </a:ext>
            </a:extLst>
          </p:cNvPr>
          <p:cNvSpPr/>
          <p:nvPr/>
        </p:nvSpPr>
        <p:spPr>
          <a:xfrm rot="19058783">
            <a:off x="4950878" y="2175431"/>
            <a:ext cx="357770" cy="565119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42549BB2-4BC4-F86C-046C-BB7531B839D0}"/>
              </a:ext>
            </a:extLst>
          </p:cNvPr>
          <p:cNvSpPr/>
          <p:nvPr/>
        </p:nvSpPr>
        <p:spPr>
          <a:xfrm>
            <a:off x="3321082" y="2222064"/>
            <a:ext cx="357770" cy="492415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F71CA726-9185-3987-4289-355168658F87}"/>
              </a:ext>
            </a:extLst>
          </p:cNvPr>
          <p:cNvSpPr/>
          <p:nvPr/>
        </p:nvSpPr>
        <p:spPr>
          <a:xfrm>
            <a:off x="3419508" y="3266960"/>
            <a:ext cx="357770" cy="492415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6555F746-FA8F-F6F4-7219-55C19834FA1A}"/>
              </a:ext>
            </a:extLst>
          </p:cNvPr>
          <p:cNvSpPr/>
          <p:nvPr/>
        </p:nvSpPr>
        <p:spPr>
          <a:xfrm>
            <a:off x="5202579" y="3266961"/>
            <a:ext cx="357770" cy="492415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8F21426D-D53C-DDAD-5AB2-5744F9D4CC47}"/>
              </a:ext>
            </a:extLst>
          </p:cNvPr>
          <p:cNvSpPr/>
          <p:nvPr/>
        </p:nvSpPr>
        <p:spPr>
          <a:xfrm rot="20017392">
            <a:off x="1706525" y="3342494"/>
            <a:ext cx="357770" cy="1378911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5BB41589-0537-2FF0-F311-02FFBF3F592A}"/>
              </a:ext>
            </a:extLst>
          </p:cNvPr>
          <p:cNvSpPr/>
          <p:nvPr/>
        </p:nvSpPr>
        <p:spPr>
          <a:xfrm>
            <a:off x="3923031" y="4276164"/>
            <a:ext cx="357770" cy="492415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DDAAFEB0-67A0-BEF2-7853-D3758806379D}"/>
              </a:ext>
            </a:extLst>
          </p:cNvPr>
          <p:cNvSpPr/>
          <p:nvPr/>
        </p:nvSpPr>
        <p:spPr>
          <a:xfrm>
            <a:off x="3106414" y="5324246"/>
            <a:ext cx="357770" cy="492415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076D396-2E09-7B6B-5A95-74C9BBC9F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161" y="1805374"/>
            <a:ext cx="2832014" cy="32328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B31748A-FC38-9C52-193B-ED7EFEBBB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409" y="2283572"/>
            <a:ext cx="4104420" cy="369398"/>
          </a:xfrm>
          <a:prstGeom prst="rect">
            <a:avLst/>
          </a:prstGeom>
        </p:spPr>
      </p:pic>
      <p:pic>
        <p:nvPicPr>
          <p:cNvPr id="28" name="图片 27" descr="形状&#10;&#10;AI 生成的内容可能不正确。">
            <a:extLst>
              <a:ext uri="{FF2B5EF4-FFF2-40B4-BE49-F238E27FC236}">
                <a16:creationId xmlns:a16="http://schemas.microsoft.com/office/drawing/2014/main" id="{A81E4D01-4368-E3E4-E662-1CB80DBD0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630" y="3051235"/>
            <a:ext cx="2245502" cy="92386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AEF1615-8569-0070-E3C0-A6F475587C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409" y="4339123"/>
            <a:ext cx="2780952" cy="34285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9F575B9-627D-49FC-8C39-892326BE8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9630" y="5179716"/>
            <a:ext cx="2972104" cy="33928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A953520-66D0-3E8C-01BD-29D4FF5D7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5409" y="5878413"/>
            <a:ext cx="2811431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9704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89119559_Win32_SL_v9" id="{F0446A71-0E2F-4374-B5F7-68CC97B41AC5}" vid="{5F7109B1-5E17-45DE-A450-61A147814B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DC12BDA667794A93ED621D98C21282" ma:contentTypeVersion="13" ma:contentTypeDescription="Create a new document." ma:contentTypeScope="" ma:versionID="0a9f56b03c89cad0c1436d55e3f6e3d3">
  <xsd:schema xmlns:xsd="http://www.w3.org/2001/XMLSchema" xmlns:xs="http://www.w3.org/2001/XMLSchema" xmlns:p="http://schemas.microsoft.com/office/2006/metadata/properties" xmlns:ns3="fa653908-1875-4c6a-b1d6-423c89bf6fd4" xmlns:ns4="bb01cd7d-b7ff-4d8b-97b0-580e653df696" targetNamespace="http://schemas.microsoft.com/office/2006/metadata/properties" ma:root="true" ma:fieldsID="3f3880fd0bb3a834eca1f8108f2bc398" ns3:_="" ns4:_="">
    <xsd:import namespace="fa653908-1875-4c6a-b1d6-423c89bf6fd4"/>
    <xsd:import namespace="bb01cd7d-b7ff-4d8b-97b0-580e653df696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LengthInSecond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653908-1875-4c6a-b1d6-423c89bf6fd4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01cd7d-b7ff-4d8b-97b0-580e653df696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a653908-1875-4c6a-b1d6-423c89bf6fd4" xsi:nil="true"/>
  </documentManagement>
</p:properties>
</file>

<file path=customXml/itemProps1.xml><?xml version="1.0" encoding="utf-8"?>
<ds:datastoreItem xmlns:ds="http://schemas.openxmlformats.org/officeDocument/2006/customXml" ds:itemID="{8383BD90-2830-4758-8407-4FC98D7986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653908-1875-4c6a-b1d6-423c89bf6fd4"/>
    <ds:schemaRef ds:uri="bb01cd7d-b7ff-4d8b-97b0-580e653df6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C90279-38E5-4D6A-8DA9-FD0F4A6A48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1327D3-DCD7-48E9-B949-338A92714FA7}">
  <ds:schemaRefs>
    <ds:schemaRef ds:uri="http://purl.org/dc/dcmitype/"/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bb01cd7d-b7ff-4d8b-97b0-580e653df696"/>
    <ds:schemaRef ds:uri="fa653908-1875-4c6a-b1d6-423c89bf6fd4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1390</TotalTime>
  <Words>1203</Words>
  <Application>Microsoft Office PowerPoint</Application>
  <PresentationFormat>宽屏</PresentationFormat>
  <Paragraphs>164</Paragraphs>
  <Slides>20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Helvetica Neue</vt:lpstr>
      <vt:lpstr>Aptos</vt:lpstr>
      <vt:lpstr>Arial</vt:lpstr>
      <vt:lpstr>Calibri</vt:lpstr>
      <vt:lpstr>Cambria Math</vt:lpstr>
      <vt:lpstr>Trebuchet MS</vt:lpstr>
      <vt:lpstr>Wingdings 3</vt:lpstr>
      <vt:lpstr>Facet</vt:lpstr>
      <vt:lpstr>Spatiotemporal Taxi Demand Forecasting with  MS-RNN and GNN in NYC Tianqi Wang Supervised by Dr. Ligang He </vt:lpstr>
      <vt:lpstr>The Problem</vt:lpstr>
      <vt:lpstr>Complex traffic</vt:lpstr>
      <vt:lpstr>What has been done so far?</vt:lpstr>
      <vt:lpstr>Project management</vt:lpstr>
      <vt:lpstr>Introduce  NYC Taxi Zone</vt:lpstr>
      <vt:lpstr>Methodology Overview</vt:lpstr>
      <vt:lpstr>Why Do We Need MS-RNN?</vt:lpstr>
      <vt:lpstr>MS-RNN  Architecture</vt:lpstr>
      <vt:lpstr>RNN result</vt:lpstr>
      <vt:lpstr>PowerPoint 演示文稿</vt:lpstr>
      <vt:lpstr>Why Do We Need GNN?</vt:lpstr>
      <vt:lpstr>Model Architecture:</vt:lpstr>
      <vt:lpstr>GNN result</vt:lpstr>
      <vt:lpstr>Key Takeaways</vt:lpstr>
      <vt:lpstr>Limitations  &amp; Future Work</vt:lpstr>
      <vt:lpstr>How can this research  be applied in the real world?</vt:lpstr>
      <vt:lpstr>Thank you</vt:lpstr>
      <vt:lpstr>Demo</vt:lpstr>
      <vt:lpstr>Why predict passenger demand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Q1 Budget  Meeting</dc:title>
  <dc:creator>wang tianqi</dc:creator>
  <cp:lastModifiedBy>WANG, TIANQI (UG)</cp:lastModifiedBy>
  <cp:revision>22</cp:revision>
  <dcterms:created xsi:type="dcterms:W3CDTF">2024-01-19T19:15:36Z</dcterms:created>
  <dcterms:modified xsi:type="dcterms:W3CDTF">2025-03-05T10:13:44Z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0x01010068DC12BDA667794A93ED621D98C21282</vt:lpwstr>
  </property>
</Properties>
</file>